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39"/>
  </p:notesMasterIdLst>
  <p:handoutMasterIdLst>
    <p:handoutMasterId r:id="rId40"/>
  </p:handoutMasterIdLst>
  <p:sldIdLst>
    <p:sldId id="286" r:id="rId2"/>
    <p:sldId id="359" r:id="rId3"/>
    <p:sldId id="313" r:id="rId4"/>
    <p:sldId id="360" r:id="rId5"/>
    <p:sldId id="363" r:id="rId6"/>
    <p:sldId id="364" r:id="rId7"/>
    <p:sldId id="375" r:id="rId8"/>
    <p:sldId id="365" r:id="rId9"/>
    <p:sldId id="386" r:id="rId10"/>
    <p:sldId id="371" r:id="rId11"/>
    <p:sldId id="388" r:id="rId12"/>
    <p:sldId id="372" r:id="rId13"/>
    <p:sldId id="376" r:id="rId14"/>
    <p:sldId id="378" r:id="rId15"/>
    <p:sldId id="373" r:id="rId16"/>
    <p:sldId id="379" r:id="rId17"/>
    <p:sldId id="380" r:id="rId18"/>
    <p:sldId id="381" r:id="rId19"/>
    <p:sldId id="374" r:id="rId20"/>
    <p:sldId id="383" r:id="rId21"/>
    <p:sldId id="382" r:id="rId22"/>
    <p:sldId id="384" r:id="rId23"/>
    <p:sldId id="390" r:id="rId24"/>
    <p:sldId id="392" r:id="rId25"/>
    <p:sldId id="393" r:id="rId26"/>
    <p:sldId id="394" r:id="rId27"/>
    <p:sldId id="395" r:id="rId28"/>
    <p:sldId id="396" r:id="rId29"/>
    <p:sldId id="398" r:id="rId30"/>
    <p:sldId id="399" r:id="rId31"/>
    <p:sldId id="400" r:id="rId32"/>
    <p:sldId id="401" r:id="rId33"/>
    <p:sldId id="402" r:id="rId34"/>
    <p:sldId id="403" r:id="rId35"/>
    <p:sldId id="391" r:id="rId36"/>
    <p:sldId id="355" r:id="rId37"/>
    <p:sldId id="387" r:id="rId38"/>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Arial" charset="0"/>
        <a:ea typeface="+mn-ea"/>
        <a:cs typeface="+mn-cs"/>
      </a:defRPr>
    </a:lvl1pPr>
    <a:lvl2pPr marL="457200" algn="l" rtl="0" fontAlgn="base">
      <a:spcBef>
        <a:spcPct val="0"/>
      </a:spcBef>
      <a:spcAft>
        <a:spcPct val="0"/>
      </a:spcAft>
      <a:defRPr sz="2400" b="1" kern="1200">
        <a:solidFill>
          <a:schemeClr val="tx1"/>
        </a:solidFill>
        <a:latin typeface="Arial" charset="0"/>
        <a:ea typeface="+mn-ea"/>
        <a:cs typeface="+mn-cs"/>
      </a:defRPr>
    </a:lvl2pPr>
    <a:lvl3pPr marL="914400" algn="l" rtl="0" fontAlgn="base">
      <a:spcBef>
        <a:spcPct val="0"/>
      </a:spcBef>
      <a:spcAft>
        <a:spcPct val="0"/>
      </a:spcAft>
      <a:defRPr sz="2400" b="1" kern="1200">
        <a:solidFill>
          <a:schemeClr val="tx1"/>
        </a:solidFill>
        <a:latin typeface="Arial" charset="0"/>
        <a:ea typeface="+mn-ea"/>
        <a:cs typeface="+mn-cs"/>
      </a:defRPr>
    </a:lvl3pPr>
    <a:lvl4pPr marL="1371600" algn="l" rtl="0" fontAlgn="base">
      <a:spcBef>
        <a:spcPct val="0"/>
      </a:spcBef>
      <a:spcAft>
        <a:spcPct val="0"/>
      </a:spcAft>
      <a:defRPr sz="2400" b="1" kern="1200">
        <a:solidFill>
          <a:schemeClr val="tx1"/>
        </a:solidFill>
        <a:latin typeface="Arial" charset="0"/>
        <a:ea typeface="+mn-ea"/>
        <a:cs typeface="+mn-cs"/>
      </a:defRPr>
    </a:lvl4pPr>
    <a:lvl5pPr marL="1828800" algn="l" rtl="0" fontAlgn="base">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FF"/>
    <a:srgbClr val="DEEBF2"/>
    <a:srgbClr val="66CCFF"/>
    <a:srgbClr val="FF9900"/>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78" autoAdjust="0"/>
    <p:restoredTop sz="94729" autoAdjust="0"/>
  </p:normalViewPr>
  <p:slideViewPr>
    <p:cSldViewPr>
      <p:cViewPr varScale="1">
        <p:scale>
          <a:sx n="75" d="100"/>
          <a:sy n="75" d="100"/>
        </p:scale>
        <p:origin x="115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p:spPr>
        <p:txBody>
          <a:bodyPr vert="horz" wrap="square" lIns="96659" tIns="48330" rIns="96659" bIns="48330" numCol="1" anchor="t" anchorCtr="0" compatLnSpc="1">
            <a:prstTxWarp prst="textNoShape">
              <a:avLst/>
            </a:prstTxWarp>
          </a:bodyPr>
          <a:lstStyle>
            <a:lvl1pPr defTabSz="966788">
              <a:defRPr sz="1200"/>
            </a:lvl1pPr>
          </a:lstStyle>
          <a:p>
            <a:pPr>
              <a:defRPr/>
            </a:pPr>
            <a:endParaRPr lang="en-US" dirty="0"/>
          </a:p>
        </p:txBody>
      </p:sp>
      <p:sp>
        <p:nvSpPr>
          <p:cNvPr id="2867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p:spPr>
        <p:txBody>
          <a:bodyPr vert="horz" wrap="square" lIns="96659" tIns="48330" rIns="96659" bIns="48330" numCol="1" anchor="t" anchorCtr="0" compatLnSpc="1">
            <a:prstTxWarp prst="textNoShape">
              <a:avLst/>
            </a:prstTxWarp>
          </a:bodyPr>
          <a:lstStyle>
            <a:lvl1pPr algn="r" defTabSz="966788">
              <a:defRPr sz="1200"/>
            </a:lvl1pPr>
          </a:lstStyle>
          <a:p>
            <a:pPr>
              <a:defRPr/>
            </a:pPr>
            <a:fld id="{49C9E5D8-50E3-429A-B696-49A007037140}" type="datetimeFigureOut">
              <a:rPr lang="en-US"/>
              <a:pPr>
                <a:defRPr/>
              </a:pPr>
              <a:t>5/6/2016</a:t>
            </a:fld>
            <a:endParaRPr lang="en-US" dirty="0"/>
          </a:p>
        </p:txBody>
      </p:sp>
      <p:sp>
        <p:nvSpPr>
          <p:cNvPr id="2867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p:spPr>
        <p:txBody>
          <a:bodyPr vert="horz" wrap="square" lIns="96659" tIns="48330" rIns="96659" bIns="48330" numCol="1" anchor="b" anchorCtr="0" compatLnSpc="1">
            <a:prstTxWarp prst="textNoShape">
              <a:avLst/>
            </a:prstTxWarp>
          </a:bodyPr>
          <a:lstStyle>
            <a:lvl1pPr defTabSz="966788">
              <a:defRPr sz="1200"/>
            </a:lvl1pPr>
          </a:lstStyle>
          <a:p>
            <a:pPr>
              <a:defRPr/>
            </a:pPr>
            <a:endParaRPr lang="en-US" dirty="0"/>
          </a:p>
        </p:txBody>
      </p:sp>
      <p:sp>
        <p:nvSpPr>
          <p:cNvPr id="2867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p:spPr>
        <p:txBody>
          <a:bodyPr vert="horz" wrap="square" lIns="96659" tIns="48330" rIns="96659" bIns="48330" numCol="1" anchor="b" anchorCtr="0" compatLnSpc="1">
            <a:prstTxWarp prst="textNoShape">
              <a:avLst/>
            </a:prstTxWarp>
          </a:bodyPr>
          <a:lstStyle>
            <a:lvl1pPr algn="r" defTabSz="966788">
              <a:defRPr sz="1200"/>
            </a:lvl1pPr>
          </a:lstStyle>
          <a:p>
            <a:pPr>
              <a:defRPr/>
            </a:pPr>
            <a:fld id="{F732F288-F701-4812-978E-964E5352822A}" type="slidenum">
              <a:rPr lang="en-US"/>
              <a:pPr>
                <a:defRPr/>
              </a:pPr>
              <a:t>‹#›</a:t>
            </a:fld>
            <a:endParaRPr lang="en-US" dirty="0"/>
          </a:p>
        </p:txBody>
      </p:sp>
    </p:spTree>
    <p:extLst>
      <p:ext uri="{BB962C8B-B14F-4D97-AF65-F5344CB8AC3E}">
        <p14:creationId xmlns:p14="http://schemas.microsoft.com/office/powerpoint/2010/main" val="7699654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p:spPr>
        <p:txBody>
          <a:bodyPr vert="horz" wrap="square" lIns="96659" tIns="48330" rIns="96659" bIns="48330" numCol="1" anchor="t" anchorCtr="0" compatLnSpc="1">
            <a:prstTxWarp prst="textNoShape">
              <a:avLst/>
            </a:prstTxWarp>
          </a:bodyPr>
          <a:lstStyle>
            <a:lvl1pPr defTabSz="966788">
              <a:defRPr sz="1200" b="0"/>
            </a:lvl1pPr>
          </a:lstStyle>
          <a:p>
            <a:pPr>
              <a:defRPr/>
            </a:pPr>
            <a:endParaRPr lang="en-US" dirty="0"/>
          </a:p>
        </p:txBody>
      </p:sp>
      <p:sp>
        <p:nvSpPr>
          <p:cNvPr id="35843" name="Rectangle 3"/>
          <p:cNvSpPr>
            <a:spLocks noGrp="1" noChangeArrowheads="1"/>
          </p:cNvSpPr>
          <p:nvPr>
            <p:ph type="dt" idx="1"/>
          </p:nvPr>
        </p:nvSpPr>
        <p:spPr bwMode="auto">
          <a:xfrm>
            <a:off x="4143375" y="0"/>
            <a:ext cx="3170238" cy="479425"/>
          </a:xfrm>
          <a:prstGeom prst="rect">
            <a:avLst/>
          </a:prstGeom>
          <a:noFill/>
          <a:ln w="9525">
            <a:noFill/>
            <a:miter lim="800000"/>
            <a:headEnd/>
            <a:tailEnd/>
          </a:ln>
        </p:spPr>
        <p:txBody>
          <a:bodyPr vert="horz" wrap="square" lIns="96659" tIns="48330" rIns="96659" bIns="48330" numCol="1" anchor="t" anchorCtr="0" compatLnSpc="1">
            <a:prstTxWarp prst="textNoShape">
              <a:avLst/>
            </a:prstTxWarp>
          </a:bodyPr>
          <a:lstStyle>
            <a:lvl1pPr algn="r" defTabSz="966788">
              <a:defRPr sz="1200" b="0"/>
            </a:lvl1pPr>
          </a:lstStyle>
          <a:p>
            <a:pPr>
              <a:defRPr/>
            </a:pPr>
            <a:endParaRPr lang="en-US" dirty="0"/>
          </a:p>
        </p:txBody>
      </p:sp>
      <p:sp>
        <p:nvSpPr>
          <p:cNvPr id="17412"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p:spPr>
        <p:txBody>
          <a:bodyPr vert="horz" wrap="square" lIns="96659" tIns="48330" rIns="96659" bIns="483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p:spPr>
        <p:txBody>
          <a:bodyPr vert="horz" wrap="square" lIns="96659" tIns="48330" rIns="96659" bIns="48330" numCol="1" anchor="b" anchorCtr="0" compatLnSpc="1">
            <a:prstTxWarp prst="textNoShape">
              <a:avLst/>
            </a:prstTxWarp>
          </a:bodyPr>
          <a:lstStyle>
            <a:lvl1pPr defTabSz="966788">
              <a:defRPr sz="1200" b="0"/>
            </a:lvl1pPr>
          </a:lstStyle>
          <a:p>
            <a:pPr>
              <a:defRPr/>
            </a:pPr>
            <a:endParaRPr lang="en-US" dirty="0"/>
          </a:p>
        </p:txBody>
      </p:sp>
      <p:sp>
        <p:nvSpPr>
          <p:cNvPr id="3584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p:spPr>
        <p:txBody>
          <a:bodyPr vert="horz" wrap="square" lIns="96659" tIns="48330" rIns="96659" bIns="48330" numCol="1" anchor="b" anchorCtr="0" compatLnSpc="1">
            <a:prstTxWarp prst="textNoShape">
              <a:avLst/>
            </a:prstTxWarp>
          </a:bodyPr>
          <a:lstStyle>
            <a:lvl1pPr algn="r" defTabSz="966788">
              <a:defRPr sz="1200" b="0"/>
            </a:lvl1pPr>
          </a:lstStyle>
          <a:p>
            <a:pPr>
              <a:defRPr/>
            </a:pPr>
            <a:fld id="{B2636AF7-7D1E-4A25-A1A4-2432F0DF4438}" type="slidenum">
              <a:rPr lang="en-US"/>
              <a:pPr>
                <a:defRPr/>
              </a:pPr>
              <a:t>‹#›</a:t>
            </a:fld>
            <a:endParaRPr lang="en-US" dirty="0"/>
          </a:p>
        </p:txBody>
      </p:sp>
    </p:spTree>
    <p:extLst>
      <p:ext uri="{BB962C8B-B14F-4D97-AF65-F5344CB8AC3E}">
        <p14:creationId xmlns:p14="http://schemas.microsoft.com/office/powerpoint/2010/main" val="27934929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07D80AB7-0D61-47B8-9FF3-792A0A9DC81B}" type="slidenum">
              <a:rPr lang="en-US" sz="1200" b="0"/>
              <a:pPr algn="r" defTabSz="966788"/>
              <a:t>2</a:t>
            </a:fld>
            <a:endParaRPr lang="en-US" sz="1200" b="0" dirty="0"/>
          </a:p>
        </p:txBody>
      </p:sp>
      <p:sp>
        <p:nvSpPr>
          <p:cNvPr id="10547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0547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6092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14</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72339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15</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377546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16</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18694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17</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477245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18</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1721761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19</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284708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20</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478517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21</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1508169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22</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4029673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23</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392179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258888" y="720725"/>
            <a:ext cx="4789487" cy="3592513"/>
          </a:xfrm>
          <a:ln/>
        </p:spPr>
      </p:sp>
      <p:sp>
        <p:nvSpPr>
          <p:cNvPr id="23555" name="Rectangle 3"/>
          <p:cNvSpPr>
            <a:spLocks noGrp="1" noChangeArrowheads="1"/>
          </p:cNvSpPr>
          <p:nvPr>
            <p:ph type="body" idx="1"/>
          </p:nvPr>
        </p:nvSpPr>
        <p:spPr>
          <a:xfrm>
            <a:off x="976313" y="4560888"/>
            <a:ext cx="5354637" cy="4316412"/>
          </a:xfrm>
          <a:noFill/>
          <a:ln/>
        </p:spPr>
        <p:txBody>
          <a:bodyPr wrap="none" anchor="ctr"/>
          <a:lstStyle/>
          <a:p>
            <a:endParaRPr lang="en-US" dirty="0" smtClean="0"/>
          </a:p>
        </p:txBody>
      </p:sp>
    </p:spTree>
    <p:extLst>
      <p:ext uri="{BB962C8B-B14F-4D97-AF65-F5344CB8AC3E}">
        <p14:creationId xmlns:p14="http://schemas.microsoft.com/office/powerpoint/2010/main" val="335046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24</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427161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25</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1963365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26</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466455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27</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647260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28</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178351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29</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274667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30</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457540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543FCF16-31B2-495A-A162-D38219854D72}" type="slidenum">
              <a:rPr lang="en-US" sz="1200" b="0"/>
              <a:pPr algn="r" defTabSz="966788"/>
              <a:t>35</a:t>
            </a:fld>
            <a:endParaRPr lang="en-US" sz="1200" b="0" dirty="0"/>
          </a:p>
        </p:txBody>
      </p:sp>
      <p:sp>
        <p:nvSpPr>
          <p:cNvPr id="115715"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5716"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972180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p:spPr>
        <p:txBody>
          <a:bodyPr wrap="none" lIns="95006" tIns="47503" rIns="95006" bIns="47503" anchor="ctr"/>
          <a:lstStyle/>
          <a:p>
            <a:pPr defTabSz="949325"/>
            <a:endParaRPr lang="en-US" sz="2500" dirty="0"/>
          </a:p>
        </p:txBody>
      </p:sp>
      <p:sp>
        <p:nvSpPr>
          <p:cNvPr id="101379" name="Rectangle 3"/>
          <p:cNvSpPr>
            <a:spLocks noGrp="1" noChangeArrowheads="1"/>
          </p:cNvSpPr>
          <p:nvPr>
            <p:ph type="body"/>
          </p:nvPr>
        </p:nvSpPr>
        <p:spPr>
          <a:xfrm>
            <a:off x="976313" y="4560888"/>
            <a:ext cx="5354637" cy="4410075"/>
          </a:xfrm>
          <a:noFill/>
          <a:ln/>
        </p:spPr>
        <p:txBody>
          <a:bodyPr wrap="none" anchor="ctr"/>
          <a:lstStyle/>
          <a:p>
            <a:endParaRPr lang="en-US" dirty="0" smtClean="0"/>
          </a:p>
        </p:txBody>
      </p:sp>
    </p:spTree>
    <p:extLst>
      <p:ext uri="{BB962C8B-B14F-4D97-AF65-F5344CB8AC3E}">
        <p14:creationId xmlns:p14="http://schemas.microsoft.com/office/powerpoint/2010/main" val="470841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p:spPr>
        <p:txBody>
          <a:bodyPr wrap="none" lIns="95006" tIns="47503" rIns="95006" bIns="47503" anchor="ctr"/>
          <a:lstStyle/>
          <a:p>
            <a:pPr defTabSz="949325"/>
            <a:endParaRPr lang="en-US" sz="2500" dirty="0"/>
          </a:p>
        </p:txBody>
      </p:sp>
      <p:sp>
        <p:nvSpPr>
          <p:cNvPr id="101379" name="Rectangle 3"/>
          <p:cNvSpPr>
            <a:spLocks noGrp="1" noChangeArrowheads="1"/>
          </p:cNvSpPr>
          <p:nvPr>
            <p:ph type="body"/>
          </p:nvPr>
        </p:nvSpPr>
        <p:spPr>
          <a:xfrm>
            <a:off x="976313" y="4560888"/>
            <a:ext cx="5354637" cy="4410075"/>
          </a:xfrm>
          <a:noFill/>
          <a:ln/>
        </p:spPr>
        <p:txBody>
          <a:bodyPr wrap="none" anchor="ctr"/>
          <a:lstStyle/>
          <a:p>
            <a:endParaRPr lang="en-US" dirty="0" smtClean="0"/>
          </a:p>
        </p:txBody>
      </p:sp>
    </p:spTree>
    <p:extLst>
      <p:ext uri="{BB962C8B-B14F-4D97-AF65-F5344CB8AC3E}">
        <p14:creationId xmlns:p14="http://schemas.microsoft.com/office/powerpoint/2010/main" val="81603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F26D4389-6789-43F2-84A5-C00A447968B9}" type="slidenum">
              <a:rPr lang="en-US" sz="1200" b="0"/>
              <a:pPr algn="r" defTabSz="966788"/>
              <a:t>4</a:t>
            </a:fld>
            <a:endParaRPr lang="en-US" sz="1200" b="0" dirty="0"/>
          </a:p>
        </p:txBody>
      </p:sp>
      <p:sp>
        <p:nvSpPr>
          <p:cNvPr id="107523" name="Text Box 2"/>
          <p:cNvSpPr txBox="1">
            <a:spLocks noChangeArrowheads="1"/>
          </p:cNvSpPr>
          <p:nvPr/>
        </p:nvSpPr>
        <p:spPr bwMode="auto">
          <a:xfrm>
            <a:off x="1257300" y="720725"/>
            <a:ext cx="4791075" cy="3592513"/>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07524"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132132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7</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3536826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8</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804354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10</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844910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11</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158812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12</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2452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4963" y="9120188"/>
            <a:ext cx="3168650" cy="479425"/>
          </a:xfrm>
          <a:prstGeom prst="rect">
            <a:avLst/>
          </a:prstGeom>
          <a:noFill/>
          <a:ln w="9525">
            <a:noFill/>
            <a:miter lim="800000"/>
            <a:headEnd/>
            <a:tailEnd/>
          </a:ln>
          <a:effectLst/>
        </p:spPr>
        <p:txBody>
          <a:bodyPr lIns="96646" tIns="48324" rIns="96646" bIns="48324" anchor="b"/>
          <a:lstStyle/>
          <a:p>
            <a:pPr algn="r" defTabSz="966788"/>
            <a:fld id="{D7953EC9-F484-4751-909E-57EE14872E9E}" type="slidenum">
              <a:rPr lang="en-US" sz="1200" b="0"/>
              <a:pPr algn="r" defTabSz="966788"/>
              <a:t>13</a:t>
            </a:fld>
            <a:endParaRPr lang="en-US" sz="1200" b="0" dirty="0"/>
          </a:p>
        </p:txBody>
      </p:sp>
      <p:sp>
        <p:nvSpPr>
          <p:cNvPr id="113667" name="Text Box 2"/>
          <p:cNvSpPr txBox="1">
            <a:spLocks noChangeArrowheads="1"/>
          </p:cNvSpPr>
          <p:nvPr/>
        </p:nvSpPr>
        <p:spPr bwMode="auto">
          <a:xfrm>
            <a:off x="1219200" y="720725"/>
            <a:ext cx="4876800" cy="3600450"/>
          </a:xfrm>
          <a:prstGeom prst="rect">
            <a:avLst/>
          </a:prstGeom>
          <a:solidFill>
            <a:srgbClr val="FFFFFF"/>
          </a:solidFill>
          <a:ln w="9360">
            <a:solidFill>
              <a:srgbClr val="000000"/>
            </a:solidFill>
            <a:miter lim="800000"/>
            <a:headEnd/>
            <a:tailEnd/>
          </a:ln>
          <a:effectLst/>
        </p:spPr>
        <p:txBody>
          <a:bodyPr wrap="none" lIns="94851" tIns="47425" rIns="94851" bIns="47425" anchor="ctr"/>
          <a:lstStyle/>
          <a:p>
            <a:pPr defTabSz="947738"/>
            <a:endParaRPr lang="en-US" sz="1900" b="0" dirty="0"/>
          </a:p>
        </p:txBody>
      </p:sp>
      <p:sp>
        <p:nvSpPr>
          <p:cNvPr id="113668" name="Rectangle 3"/>
          <p:cNvSpPr>
            <a:spLocks noGrp="1" noChangeArrowheads="1"/>
          </p:cNvSpPr>
          <p:nvPr>
            <p:ph type="body"/>
          </p:nvPr>
        </p:nvSpPr>
        <p:spPr>
          <a:xfrm>
            <a:off x="976313" y="4560888"/>
            <a:ext cx="5351462" cy="4406900"/>
          </a:xfrm>
          <a:noFill/>
          <a:ln/>
        </p:spPr>
        <p:txBody>
          <a:bodyPr wrap="none" lIns="96646" tIns="48324" rIns="96646" bIns="48324" anchor="ctr"/>
          <a:lstStyle/>
          <a:p>
            <a:pPr eaLnBrk="1" hangingPunct="1"/>
            <a:endParaRPr lang="en-US" dirty="0" smtClean="0"/>
          </a:p>
        </p:txBody>
      </p:sp>
    </p:spTree>
    <p:extLst>
      <p:ext uri="{BB962C8B-B14F-4D97-AF65-F5344CB8AC3E}">
        <p14:creationId xmlns:p14="http://schemas.microsoft.com/office/powerpoint/2010/main" val="1378200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en-US" smtClean="0"/>
              <a:t>Click to edit Master title style</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pPr>
              <a:defRPr/>
            </a:pPr>
            <a:fld id="{AB4D66FC-DA72-4DA6-9BEF-EC570B285E0A}" type="slidenum">
              <a:rPr lang="en-US" smtClean="0"/>
              <a:pPr>
                <a:defRPr/>
              </a:pPr>
              <a:t>‹#›</a:t>
            </a:fld>
            <a:endParaRPr lang="en-US" dirty="0"/>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E0824CB3-C629-40EB-ACBD-1A9D04156D69}"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B34B63A9-EBE2-4428-8D18-2A199F262FC9}"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10" name="Slide Number Placeholder 9"/>
          <p:cNvSpPr>
            <a:spLocks noGrp="1"/>
          </p:cNvSpPr>
          <p:nvPr>
            <p:ph type="sldNum" sz="quarter" idx="11"/>
          </p:nvPr>
        </p:nvSpPr>
        <p:spPr/>
        <p:txBody>
          <a:bodyPr/>
          <a:lstStyle/>
          <a:p>
            <a:pPr>
              <a:defRPr/>
            </a:pPr>
            <a:fld id="{E073245A-4E80-41E4-A136-1987EEF0F326}" type="slidenum">
              <a:rPr lang="en-US" smtClean="0"/>
              <a:pPr>
                <a:defRPr/>
              </a:pPr>
              <a:t>‹#›</a:t>
            </a:fld>
            <a:endParaRPr lang="en-US" dirty="0"/>
          </a:p>
        </p:txBody>
      </p:sp>
      <p:sp>
        <p:nvSpPr>
          <p:cNvPr id="12" name="Footer Placeholder 11"/>
          <p:cNvSpPr>
            <a:spLocks noGrp="1"/>
          </p:cNvSpPr>
          <p:nvPr>
            <p:ph type="ftr" sz="quarter" idx="12"/>
          </p:nvPr>
        </p:nvSpPr>
        <p:spPr/>
        <p:txBody>
          <a:bodyPr/>
          <a:lstStyle/>
          <a:p>
            <a:pPr>
              <a:defRPr/>
            </a:pP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pPr>
              <a:defRPr/>
            </a:pPr>
            <a:endParaRPr lang="en-US" dirty="0"/>
          </a:p>
        </p:txBody>
      </p:sp>
      <p:sp>
        <p:nvSpPr>
          <p:cNvPr id="20" name="Slide Number Placeholder 19"/>
          <p:cNvSpPr>
            <a:spLocks noGrp="1"/>
          </p:cNvSpPr>
          <p:nvPr>
            <p:ph type="sldNum" sz="quarter" idx="11"/>
          </p:nvPr>
        </p:nvSpPr>
        <p:spPr/>
        <p:txBody>
          <a:bodyPr/>
          <a:lstStyle/>
          <a:p>
            <a:pPr>
              <a:defRPr/>
            </a:pPr>
            <a:fld id="{39981A7D-6DC5-46C1-B070-72D898037540}" type="slidenum">
              <a:rPr lang="en-US" smtClean="0"/>
              <a:pPr>
                <a:defRPr/>
              </a:pPr>
              <a:t>‹#›</a:t>
            </a:fld>
            <a:endParaRPr lang="en-US" dirty="0"/>
          </a:p>
        </p:txBody>
      </p:sp>
      <p:sp>
        <p:nvSpPr>
          <p:cNvPr id="21" name="Footer Placeholder 20"/>
          <p:cNvSpPr>
            <a:spLocks noGrp="1"/>
          </p:cNvSpPr>
          <p:nvPr>
            <p:ph type="ftr" sz="quarter" idx="12"/>
          </p:nvPr>
        </p:nvSpPr>
        <p:spPr/>
        <p:txBody>
          <a:bodyPr/>
          <a:lstStyle/>
          <a:p>
            <a:pPr>
              <a:defRPr/>
            </a:pP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16A245CE-57F0-4C2A-B224-C8BB7FE3B9F0}" type="slidenum">
              <a:rPr lang="en-US" smtClean="0"/>
              <a:pPr>
                <a:defRPr/>
              </a:pPr>
              <a:t>‹#›</a:t>
            </a:fld>
            <a:endParaRPr lang="en-US" dirty="0"/>
          </a:p>
        </p:txBody>
      </p:sp>
      <p:sp>
        <p:nvSpPr>
          <p:cNvPr id="9" name="Content Placeholder 8"/>
          <p:cNvSpPr>
            <a:spLocks noGrp="1"/>
          </p:cNvSpPr>
          <p:nvPr>
            <p:ph sz="quarter" idx="13"/>
          </p:nvPr>
        </p:nvSpPr>
        <p:spPr>
          <a:xfrm>
            <a:off x="12161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B1902426-31B5-4CEA-A2A4-9BAB8264ACB6}" type="slidenum">
              <a:rPr lang="en-US" smtClean="0"/>
              <a:pPr>
                <a:defRPr/>
              </a:pPr>
              <a:t>‹#›</a:t>
            </a:fld>
            <a:endParaRPr lang="en-US" dirty="0"/>
          </a:p>
        </p:txBody>
      </p:sp>
      <p:sp>
        <p:nvSpPr>
          <p:cNvPr id="11" name="Content Placeholder 10"/>
          <p:cNvSpPr>
            <a:spLocks noGrp="1"/>
          </p:cNvSpPr>
          <p:nvPr>
            <p:ph sz="quarter" idx="13"/>
          </p:nvPr>
        </p:nvSpPr>
        <p:spPr>
          <a:xfrm>
            <a:off x="1216152" y="1380744"/>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9FBC2DF-6850-4C14-8AB2-29EF66EFEB3C}"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en-US" dirty="0"/>
          </a:p>
        </p:txBody>
      </p:sp>
      <p:sp>
        <p:nvSpPr>
          <p:cNvPr id="6" name="Slide Number Placeholder 5"/>
          <p:cNvSpPr>
            <a:spLocks noGrp="1"/>
          </p:cNvSpPr>
          <p:nvPr>
            <p:ph type="sldNum" sz="quarter" idx="11"/>
          </p:nvPr>
        </p:nvSpPr>
        <p:spPr/>
        <p:txBody>
          <a:bodyPr/>
          <a:lstStyle/>
          <a:p>
            <a:pPr>
              <a:defRPr/>
            </a:pPr>
            <a:fld id="{2EFE2CFB-D32A-43A8-9B9C-9388CF16E008}" type="slidenum">
              <a:rPr lang="en-US" smtClean="0"/>
              <a:pPr>
                <a:defRPr/>
              </a:pPr>
              <a:t>‹#›</a:t>
            </a:fld>
            <a:endParaRPr lang="en-US" dirty="0"/>
          </a:p>
        </p:txBody>
      </p:sp>
      <p:sp>
        <p:nvSpPr>
          <p:cNvPr id="7" name="Footer Placeholder 6"/>
          <p:cNvSpPr>
            <a:spLocks noGrp="1"/>
          </p:cNvSpPr>
          <p:nvPr>
            <p:ph type="ftr" sz="quarter" idx="12"/>
          </p:nvPr>
        </p:nvSpPr>
        <p:spPr/>
        <p:txBody>
          <a:bodyPr/>
          <a:lstStyle/>
          <a:p>
            <a:pPr>
              <a:defRPr/>
            </a:pPr>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pPr>
              <a:defRPr/>
            </a:pPr>
            <a:endParaRPr lang="en-US" dirty="0"/>
          </a:p>
        </p:txBody>
      </p:sp>
      <p:sp>
        <p:nvSpPr>
          <p:cNvPr id="10" name="Slide Number Placeholder 9"/>
          <p:cNvSpPr>
            <a:spLocks noGrp="1"/>
          </p:cNvSpPr>
          <p:nvPr>
            <p:ph type="sldNum" sz="quarter" idx="15"/>
          </p:nvPr>
        </p:nvSpPr>
        <p:spPr/>
        <p:txBody>
          <a:bodyPr/>
          <a:lstStyle/>
          <a:p>
            <a:pPr>
              <a:defRPr/>
            </a:pPr>
            <a:fld id="{03D0BBF9-C0BB-47EF-B660-8BB076549EAA}" type="slidenum">
              <a:rPr lang="en-US" smtClean="0"/>
              <a:pPr>
                <a:defRPr/>
              </a:pPr>
              <a:t>‹#›</a:t>
            </a:fld>
            <a:endParaRPr lang="en-US" dirty="0"/>
          </a:p>
        </p:txBody>
      </p:sp>
      <p:sp>
        <p:nvSpPr>
          <p:cNvPr id="13" name="Footer Placeholder 12"/>
          <p:cNvSpPr>
            <a:spLocks noGrp="1"/>
          </p:cNvSpPr>
          <p:nvPr>
            <p:ph type="ftr" sz="quarter" idx="16"/>
          </p:nvPr>
        </p:nvSpPr>
        <p:spPr/>
        <p:txBody>
          <a:bodyPr/>
          <a:lstStyle/>
          <a:p>
            <a:pPr>
              <a:defRPr/>
            </a:pP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A92C6A24-B31C-4649-9089-32585994F6A0}"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pPr>
              <a:defRPr/>
            </a:pPr>
            <a:endParaRPr lang="en-US" dirty="0"/>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pPr>
              <a:defRPr/>
            </a:pPr>
            <a:fld id="{81F89228-78BE-4A41-AC1A-5082278794DA}" type="slidenum">
              <a:rPr lang="en-US" smtClean="0"/>
              <a:pPr>
                <a:defRPr/>
              </a:pPr>
              <a:t>‹#›</a:t>
            </a:fld>
            <a:endParaRPr lang="en-US" dirty="0"/>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slides/_rels/slide1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prod.monarchteachtech.com/play/861c34302fcbab94e2b8ba7d06d17ac6142d527f" TargetMode="External"/><Relationship Id="rId7" Type="http://schemas.openxmlformats.org/officeDocument/2006/relationships/hyperlink" Target="http://prod.monarchteachtech.com/play/7c7331099c71c877c095246d30391dc1f9b2d9fe"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hyperlink" Target="http://prod.monarchteachtech.com/play/3d99245be1ccecf925b5c88664c1f32fba6f64a2" TargetMode="External"/><Relationship Id="rId4" Type="http://schemas.openxmlformats.org/officeDocument/2006/relationships/image" Target="../media/image26.pn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3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monarchcenterforautism.org/"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spectronicsinoz.com/blog/ipod-ipad/2011/03/visual-support-apps-for-ipodipad/" TargetMode="External"/><Relationship Id="rId4" Type="http://schemas.openxmlformats.org/officeDocument/2006/relationships/hyperlink" Target="http://www.monarchtt.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12.jpg"/><Relationship Id="rId12" Type="http://schemas.openxmlformats.org/officeDocument/2006/relationships/image" Target="../media/image17.png"/><Relationship Id="rId2" Type="http://schemas.openxmlformats.org/officeDocument/2006/relationships/video" Target="file:///C:\Users\Public\Videos\Sample%20Videos\Wildlife.wmv" TargetMode="External"/><Relationship Id="rId1" Type="http://schemas.microsoft.com/office/2007/relationships/media" Target="file:///C:\Users\Public\Videos\Sample%20Videos\Wildlife.wmv" TargetMode="External"/><Relationship Id="rId6" Type="http://schemas.openxmlformats.org/officeDocument/2006/relationships/image" Target="../media/image11.jpg"/><Relationship Id="rId11" Type="http://schemas.openxmlformats.org/officeDocument/2006/relationships/image" Target="../media/image16.wmf"/><Relationship Id="rId5" Type="http://schemas.openxmlformats.org/officeDocument/2006/relationships/image" Target="../media/image10.jpeg"/><Relationship Id="rId10" Type="http://schemas.openxmlformats.org/officeDocument/2006/relationships/image" Target="../media/image15.wmf"/><Relationship Id="rId4" Type="http://schemas.openxmlformats.org/officeDocument/2006/relationships/image" Target="../media/image9.png"/><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1893" y="685800"/>
            <a:ext cx="7061677" cy="4819781"/>
          </a:xfrm>
          <a:prstGeom prst="rect">
            <a:avLst/>
          </a:prstGeom>
          <a:noFill/>
        </p:spPr>
        <p:txBody>
          <a:bodyPr wrap="none" lIns="91440" tIns="45720" rIns="91440" bIns="45720">
            <a:spAutoFit/>
            <a:scene3d>
              <a:camera prst="orthographicFront"/>
              <a:lightRig rig="threePt" dir="t"/>
            </a:scene3d>
            <a:sp3d extrusionH="57150">
              <a:bevelT w="38100" h="38100" prst="relaxedInset"/>
            </a:sp3d>
          </a:bodyPr>
          <a:lstStyle/>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Utilizing Technology </a:t>
            </a:r>
          </a:p>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to Support </a:t>
            </a:r>
          </a:p>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Generalization </a:t>
            </a:r>
          </a:p>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of Skill Acquisition</a:t>
            </a:r>
          </a:p>
          <a:p>
            <a:pPr algn="ctr">
              <a:lnSpc>
                <a:spcPct val="80000"/>
              </a:lnSpc>
              <a:buFontTx/>
              <a:buNone/>
            </a:pPr>
            <a:endPar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endParaRPr>
          </a:p>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By</a:t>
            </a:r>
          </a:p>
          <a:p>
            <a:pPr algn="ctr">
              <a:lnSpc>
                <a:spcPct val="80000"/>
              </a:lnSpc>
              <a:buFontTx/>
              <a:buNone/>
            </a:pPr>
            <a:endPar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endParaRPr>
          </a:p>
          <a:p>
            <a:pPr algn="ctr">
              <a:lnSpc>
                <a:spcPct val="80000"/>
              </a:lnSpc>
              <a:buFontTx/>
              <a:buNone/>
            </a:pPr>
            <a:r>
              <a:rPr lang="en-US" sz="4800" b="0" dirty="0">
                <a:ln w="10160">
                  <a:solidFill>
                    <a:schemeClr val="accent1"/>
                  </a:solidFill>
                  <a:prstDash val="solid"/>
                </a:ln>
                <a:solidFill>
                  <a:schemeClr val="accent6">
                    <a:lumMod val="75000"/>
                  </a:schemeClr>
                </a:solidFill>
                <a:effectLst>
                  <a:outerShdw blurRad="38100" dist="32000" dir="5400000" algn="tl">
                    <a:srgbClr val="000000">
                      <a:alpha val="30000"/>
                    </a:srgbClr>
                  </a:outerShdw>
                </a:effectLst>
              </a:rPr>
              <a:t>Lauren M Stafford, M. Ed</a:t>
            </a:r>
          </a:p>
        </p:txBody>
      </p:sp>
    </p:spTree>
  </p:cSld>
  <p:clrMapOvr>
    <a:masterClrMapping/>
  </p:clrMapOvr>
  <p:transition spd="slow" advTm="15000">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304800" y="8382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a:t>Generalizing concepts</a:t>
            </a:r>
            <a:r>
              <a:rPr lang="en-US" sz="4400" dirty="0" smtClean="0"/>
              <a:t>:</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457200" y="3810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a:p>
            <a:pPr marL="0" indent="0">
              <a:buNone/>
            </a:pPr>
            <a:r>
              <a:rPr lang="en-US" dirty="0" smtClean="0"/>
              <a:t> Generalize concepts with a variety of representations  to maximize comprehension with meanings, settings and opportunities!</a:t>
            </a:r>
            <a:endParaRPr lang="en-US" dirty="0"/>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86" t="14956" r="63479" b="28353"/>
          <a:stretch/>
        </p:blipFill>
        <p:spPr bwMode="auto">
          <a:xfrm>
            <a:off x="2152918" y="2362200"/>
            <a:ext cx="4320208" cy="43197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6934200" y="5638800"/>
            <a:ext cx="1295400" cy="738664"/>
          </a:xfrm>
          <a:prstGeom prst="rect">
            <a:avLst/>
          </a:prstGeom>
          <a:noFill/>
        </p:spPr>
        <p:txBody>
          <a:bodyPr wrap="square" rtlCol="0">
            <a:spAutoFit/>
          </a:bodyPr>
          <a:lstStyle/>
          <a:p>
            <a:r>
              <a:rPr lang="en-US" sz="1400" dirty="0" smtClean="0"/>
              <a:t>Click for Slide show with video.</a:t>
            </a:r>
            <a:endParaRPr lang="en-US" sz="1400" dirty="0"/>
          </a:p>
        </p:txBody>
      </p:sp>
    </p:spTree>
    <p:extLst>
      <p:ext uri="{BB962C8B-B14F-4D97-AF65-F5344CB8AC3E}">
        <p14:creationId xmlns:p14="http://schemas.microsoft.com/office/powerpoint/2010/main" val="1506786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304800" y="8382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a:t>Generalizing concepts</a:t>
            </a:r>
            <a:r>
              <a:rPr lang="en-US" sz="4400" dirty="0" smtClean="0"/>
              <a:t>:</a:t>
            </a:r>
            <a:r>
              <a:rPr lang="en-US" dirty="0"/>
              <a:t/>
            </a:r>
            <a:br>
              <a:rPr lang="en-US" dirty="0"/>
            </a:br>
            <a:endParaRPr lang="en-US" i="1" dirty="0" smtClean="0">
              <a:solidFill>
                <a:srgbClr val="FF9933"/>
              </a:solidFill>
            </a:endParaRPr>
          </a:p>
        </p:txBody>
      </p:sp>
      <p:sp>
        <p:nvSpPr>
          <p:cNvPr id="4" name="Rectangle 3"/>
          <p:cNvSpPr/>
          <p:nvPr/>
        </p:nvSpPr>
        <p:spPr>
          <a:xfrm>
            <a:off x="969735" y="1415534"/>
            <a:ext cx="2980303" cy="646331"/>
          </a:xfrm>
          <a:prstGeom prst="rect">
            <a:avLst/>
          </a:prstGeom>
          <a:noFill/>
        </p:spPr>
        <p:txBody>
          <a:bodyPr wrap="none" lIns="91440" tIns="45720" rIns="91440" bIns="45720">
            <a:spAutoFit/>
          </a:bodyPr>
          <a:lstStyle/>
          <a:p>
            <a:pPr algn="ctr"/>
            <a:r>
              <a:rPr lang="en-US"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Prepositions</a:t>
            </a:r>
            <a:endParaRPr lang="en-US"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Rectangle 4"/>
          <p:cNvSpPr/>
          <p:nvPr/>
        </p:nvSpPr>
        <p:spPr>
          <a:xfrm>
            <a:off x="5943600" y="1138535"/>
            <a:ext cx="2070055"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Verbs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Rectangle 5"/>
          <p:cNvSpPr/>
          <p:nvPr/>
        </p:nvSpPr>
        <p:spPr>
          <a:xfrm>
            <a:off x="2459887" y="2505670"/>
            <a:ext cx="4224233"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Social Skills</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7" name="Rectangle 6"/>
          <p:cNvSpPr/>
          <p:nvPr/>
        </p:nvSpPr>
        <p:spPr>
          <a:xfrm>
            <a:off x="709500" y="3597155"/>
            <a:ext cx="2121286"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ADL’s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8" name="Rectangle 7"/>
          <p:cNvSpPr/>
          <p:nvPr/>
        </p:nvSpPr>
        <p:spPr>
          <a:xfrm>
            <a:off x="6858000" y="3320087"/>
            <a:ext cx="1826141" cy="923330"/>
          </a:xfrm>
          <a:prstGeom prst="rect">
            <a:avLst/>
          </a:prstGeom>
          <a:noFill/>
        </p:spPr>
        <p:txBody>
          <a:bodyPr wrap="non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Math</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9" name="Rectangle 8"/>
          <p:cNvSpPr/>
          <p:nvPr/>
        </p:nvSpPr>
        <p:spPr>
          <a:xfrm>
            <a:off x="709500" y="5410200"/>
            <a:ext cx="2916183" cy="923330"/>
          </a:xfrm>
          <a:prstGeom prst="rect">
            <a:avLst/>
          </a:prstGeom>
          <a:noFill/>
        </p:spPr>
        <p:txBody>
          <a:bodyPr wrap="none" lIns="91440" tIns="45720" rIns="91440" bIns="45720">
            <a:spAutoFit/>
          </a:bodyPr>
          <a:lstStyle/>
          <a:p>
            <a:pPr algn="ctr"/>
            <a:r>
              <a:rPr lang="en-US" sz="54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Reading</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a:off x="2971800" y="4343400"/>
            <a:ext cx="5169299" cy="769441"/>
          </a:xfrm>
          <a:prstGeom prst="rect">
            <a:avLst/>
          </a:prstGeom>
          <a:noFill/>
        </p:spPr>
        <p:txBody>
          <a:bodyPr wrap="none" lIns="91440" tIns="45720" rIns="91440" bIns="45720">
            <a:spAutoFit/>
          </a:bodyPr>
          <a:lstStyle/>
          <a:p>
            <a:pPr algn="ctr"/>
            <a:r>
              <a:rPr lang="en-US" sz="4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Transition Skills</a:t>
            </a:r>
            <a:endParaRPr lang="en-US" sz="4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ectangle 10"/>
          <p:cNvSpPr/>
          <p:nvPr/>
        </p:nvSpPr>
        <p:spPr>
          <a:xfrm>
            <a:off x="4123303" y="5564089"/>
            <a:ext cx="4289956"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Much more…</a:t>
            </a:r>
            <a:endParaRPr lang="en-US"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7822034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80">
                                          <p:stCondLst>
                                            <p:cond delay="0"/>
                                          </p:stCondLst>
                                        </p:cTn>
                                        <p:tgtEl>
                                          <p:spTgt spid="8"/>
                                        </p:tgtEl>
                                      </p:cBhvr>
                                    </p:animEffect>
                                    <p:anim calcmode="lin" valueType="num">
                                      <p:cBhvr>
                                        <p:cTn id="6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7" dur="26">
                                          <p:stCondLst>
                                            <p:cond delay="650"/>
                                          </p:stCondLst>
                                        </p:cTn>
                                        <p:tgtEl>
                                          <p:spTgt spid="8"/>
                                        </p:tgtEl>
                                      </p:cBhvr>
                                      <p:to x="100000" y="60000"/>
                                    </p:animScale>
                                    <p:animScale>
                                      <p:cBhvr>
                                        <p:cTn id="68" dur="166" decel="50000">
                                          <p:stCondLst>
                                            <p:cond delay="676"/>
                                          </p:stCondLst>
                                        </p:cTn>
                                        <p:tgtEl>
                                          <p:spTgt spid="8"/>
                                        </p:tgtEl>
                                      </p:cBhvr>
                                      <p:to x="100000" y="100000"/>
                                    </p:animScale>
                                    <p:animScale>
                                      <p:cBhvr>
                                        <p:cTn id="69" dur="26">
                                          <p:stCondLst>
                                            <p:cond delay="1312"/>
                                          </p:stCondLst>
                                        </p:cTn>
                                        <p:tgtEl>
                                          <p:spTgt spid="8"/>
                                        </p:tgtEl>
                                      </p:cBhvr>
                                      <p:to x="100000" y="80000"/>
                                    </p:animScale>
                                    <p:animScale>
                                      <p:cBhvr>
                                        <p:cTn id="70" dur="166" decel="50000">
                                          <p:stCondLst>
                                            <p:cond delay="1338"/>
                                          </p:stCondLst>
                                        </p:cTn>
                                        <p:tgtEl>
                                          <p:spTgt spid="8"/>
                                        </p:tgtEl>
                                      </p:cBhvr>
                                      <p:to x="100000" y="100000"/>
                                    </p:animScale>
                                    <p:animScale>
                                      <p:cBhvr>
                                        <p:cTn id="71" dur="26">
                                          <p:stCondLst>
                                            <p:cond delay="1642"/>
                                          </p:stCondLst>
                                        </p:cTn>
                                        <p:tgtEl>
                                          <p:spTgt spid="8"/>
                                        </p:tgtEl>
                                      </p:cBhvr>
                                      <p:to x="100000" y="90000"/>
                                    </p:animScale>
                                    <p:animScale>
                                      <p:cBhvr>
                                        <p:cTn id="72" dur="166" decel="50000">
                                          <p:stCondLst>
                                            <p:cond delay="1668"/>
                                          </p:stCondLst>
                                        </p:cTn>
                                        <p:tgtEl>
                                          <p:spTgt spid="8"/>
                                        </p:tgtEl>
                                      </p:cBhvr>
                                      <p:to x="100000" y="100000"/>
                                    </p:animScale>
                                    <p:animScale>
                                      <p:cBhvr>
                                        <p:cTn id="73" dur="26">
                                          <p:stCondLst>
                                            <p:cond delay="1808"/>
                                          </p:stCondLst>
                                        </p:cTn>
                                        <p:tgtEl>
                                          <p:spTgt spid="8"/>
                                        </p:tgtEl>
                                      </p:cBhvr>
                                      <p:to x="100000" y="95000"/>
                                    </p:animScale>
                                    <p:animScale>
                                      <p:cBhvr>
                                        <p:cTn id="74" dur="166" decel="50000">
                                          <p:stCondLst>
                                            <p:cond delay="1834"/>
                                          </p:stCondLst>
                                        </p:cTn>
                                        <p:tgtEl>
                                          <p:spTgt spid="8"/>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down)">
                                      <p:cBhvr>
                                        <p:cTn id="79" dur="580">
                                          <p:stCondLst>
                                            <p:cond delay="0"/>
                                          </p:stCondLst>
                                        </p:cTn>
                                        <p:tgtEl>
                                          <p:spTgt spid="10"/>
                                        </p:tgtEl>
                                      </p:cBhvr>
                                    </p:animEffect>
                                    <p:anim calcmode="lin" valueType="num">
                                      <p:cBhvr>
                                        <p:cTn id="8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5" dur="26">
                                          <p:stCondLst>
                                            <p:cond delay="650"/>
                                          </p:stCondLst>
                                        </p:cTn>
                                        <p:tgtEl>
                                          <p:spTgt spid="10"/>
                                        </p:tgtEl>
                                      </p:cBhvr>
                                      <p:to x="100000" y="60000"/>
                                    </p:animScale>
                                    <p:animScale>
                                      <p:cBhvr>
                                        <p:cTn id="86" dur="166" decel="50000">
                                          <p:stCondLst>
                                            <p:cond delay="676"/>
                                          </p:stCondLst>
                                        </p:cTn>
                                        <p:tgtEl>
                                          <p:spTgt spid="10"/>
                                        </p:tgtEl>
                                      </p:cBhvr>
                                      <p:to x="100000" y="100000"/>
                                    </p:animScale>
                                    <p:animScale>
                                      <p:cBhvr>
                                        <p:cTn id="87" dur="26">
                                          <p:stCondLst>
                                            <p:cond delay="1312"/>
                                          </p:stCondLst>
                                        </p:cTn>
                                        <p:tgtEl>
                                          <p:spTgt spid="10"/>
                                        </p:tgtEl>
                                      </p:cBhvr>
                                      <p:to x="100000" y="80000"/>
                                    </p:animScale>
                                    <p:animScale>
                                      <p:cBhvr>
                                        <p:cTn id="88" dur="166" decel="50000">
                                          <p:stCondLst>
                                            <p:cond delay="1338"/>
                                          </p:stCondLst>
                                        </p:cTn>
                                        <p:tgtEl>
                                          <p:spTgt spid="10"/>
                                        </p:tgtEl>
                                      </p:cBhvr>
                                      <p:to x="100000" y="100000"/>
                                    </p:animScale>
                                    <p:animScale>
                                      <p:cBhvr>
                                        <p:cTn id="89" dur="26">
                                          <p:stCondLst>
                                            <p:cond delay="1642"/>
                                          </p:stCondLst>
                                        </p:cTn>
                                        <p:tgtEl>
                                          <p:spTgt spid="10"/>
                                        </p:tgtEl>
                                      </p:cBhvr>
                                      <p:to x="100000" y="90000"/>
                                    </p:animScale>
                                    <p:animScale>
                                      <p:cBhvr>
                                        <p:cTn id="90" dur="166" decel="50000">
                                          <p:stCondLst>
                                            <p:cond delay="1668"/>
                                          </p:stCondLst>
                                        </p:cTn>
                                        <p:tgtEl>
                                          <p:spTgt spid="10"/>
                                        </p:tgtEl>
                                      </p:cBhvr>
                                      <p:to x="100000" y="100000"/>
                                    </p:animScale>
                                    <p:animScale>
                                      <p:cBhvr>
                                        <p:cTn id="91" dur="26">
                                          <p:stCondLst>
                                            <p:cond delay="1808"/>
                                          </p:stCondLst>
                                        </p:cTn>
                                        <p:tgtEl>
                                          <p:spTgt spid="10"/>
                                        </p:tgtEl>
                                      </p:cBhvr>
                                      <p:to x="100000" y="95000"/>
                                    </p:animScale>
                                    <p:animScale>
                                      <p:cBhvr>
                                        <p:cTn id="92" dur="166" decel="50000">
                                          <p:stCondLst>
                                            <p:cond delay="1834"/>
                                          </p:stCondLst>
                                        </p:cTn>
                                        <p:tgtEl>
                                          <p:spTgt spid="10"/>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down)">
                                      <p:cBhvr>
                                        <p:cTn id="97" dur="580">
                                          <p:stCondLst>
                                            <p:cond delay="0"/>
                                          </p:stCondLst>
                                        </p:cTn>
                                        <p:tgtEl>
                                          <p:spTgt spid="9"/>
                                        </p:tgtEl>
                                      </p:cBhvr>
                                    </p:animEffect>
                                    <p:anim calcmode="lin" valueType="num">
                                      <p:cBhvr>
                                        <p:cTn id="9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03" dur="26">
                                          <p:stCondLst>
                                            <p:cond delay="650"/>
                                          </p:stCondLst>
                                        </p:cTn>
                                        <p:tgtEl>
                                          <p:spTgt spid="9"/>
                                        </p:tgtEl>
                                      </p:cBhvr>
                                      <p:to x="100000" y="60000"/>
                                    </p:animScale>
                                    <p:animScale>
                                      <p:cBhvr>
                                        <p:cTn id="104" dur="166" decel="50000">
                                          <p:stCondLst>
                                            <p:cond delay="676"/>
                                          </p:stCondLst>
                                        </p:cTn>
                                        <p:tgtEl>
                                          <p:spTgt spid="9"/>
                                        </p:tgtEl>
                                      </p:cBhvr>
                                      <p:to x="100000" y="100000"/>
                                    </p:animScale>
                                    <p:animScale>
                                      <p:cBhvr>
                                        <p:cTn id="105" dur="26">
                                          <p:stCondLst>
                                            <p:cond delay="1312"/>
                                          </p:stCondLst>
                                        </p:cTn>
                                        <p:tgtEl>
                                          <p:spTgt spid="9"/>
                                        </p:tgtEl>
                                      </p:cBhvr>
                                      <p:to x="100000" y="80000"/>
                                    </p:animScale>
                                    <p:animScale>
                                      <p:cBhvr>
                                        <p:cTn id="106" dur="166" decel="50000">
                                          <p:stCondLst>
                                            <p:cond delay="1338"/>
                                          </p:stCondLst>
                                        </p:cTn>
                                        <p:tgtEl>
                                          <p:spTgt spid="9"/>
                                        </p:tgtEl>
                                      </p:cBhvr>
                                      <p:to x="100000" y="100000"/>
                                    </p:animScale>
                                    <p:animScale>
                                      <p:cBhvr>
                                        <p:cTn id="107" dur="26">
                                          <p:stCondLst>
                                            <p:cond delay="1642"/>
                                          </p:stCondLst>
                                        </p:cTn>
                                        <p:tgtEl>
                                          <p:spTgt spid="9"/>
                                        </p:tgtEl>
                                      </p:cBhvr>
                                      <p:to x="100000" y="90000"/>
                                    </p:animScale>
                                    <p:animScale>
                                      <p:cBhvr>
                                        <p:cTn id="108" dur="166" decel="50000">
                                          <p:stCondLst>
                                            <p:cond delay="1668"/>
                                          </p:stCondLst>
                                        </p:cTn>
                                        <p:tgtEl>
                                          <p:spTgt spid="9"/>
                                        </p:tgtEl>
                                      </p:cBhvr>
                                      <p:to x="100000" y="100000"/>
                                    </p:animScale>
                                    <p:animScale>
                                      <p:cBhvr>
                                        <p:cTn id="109" dur="26">
                                          <p:stCondLst>
                                            <p:cond delay="1808"/>
                                          </p:stCondLst>
                                        </p:cTn>
                                        <p:tgtEl>
                                          <p:spTgt spid="9"/>
                                        </p:tgtEl>
                                      </p:cBhvr>
                                      <p:to x="100000" y="95000"/>
                                    </p:animScale>
                                    <p:animScale>
                                      <p:cBhvr>
                                        <p:cTn id="110" dur="166" decel="50000">
                                          <p:stCondLst>
                                            <p:cond delay="1834"/>
                                          </p:stCondLst>
                                        </p:cTn>
                                        <p:tgtEl>
                                          <p:spTgt spid="9"/>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down)">
                                      <p:cBhvr>
                                        <p:cTn id="115" dur="580">
                                          <p:stCondLst>
                                            <p:cond delay="0"/>
                                          </p:stCondLst>
                                        </p:cTn>
                                        <p:tgtEl>
                                          <p:spTgt spid="11"/>
                                        </p:tgtEl>
                                      </p:cBhvr>
                                    </p:animEffect>
                                    <p:anim calcmode="lin" valueType="num">
                                      <p:cBhvr>
                                        <p:cTn id="11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21" dur="26">
                                          <p:stCondLst>
                                            <p:cond delay="650"/>
                                          </p:stCondLst>
                                        </p:cTn>
                                        <p:tgtEl>
                                          <p:spTgt spid="11"/>
                                        </p:tgtEl>
                                      </p:cBhvr>
                                      <p:to x="100000" y="60000"/>
                                    </p:animScale>
                                    <p:animScale>
                                      <p:cBhvr>
                                        <p:cTn id="122" dur="166" decel="50000">
                                          <p:stCondLst>
                                            <p:cond delay="676"/>
                                          </p:stCondLst>
                                        </p:cTn>
                                        <p:tgtEl>
                                          <p:spTgt spid="11"/>
                                        </p:tgtEl>
                                      </p:cBhvr>
                                      <p:to x="100000" y="100000"/>
                                    </p:animScale>
                                    <p:animScale>
                                      <p:cBhvr>
                                        <p:cTn id="123" dur="26">
                                          <p:stCondLst>
                                            <p:cond delay="1312"/>
                                          </p:stCondLst>
                                        </p:cTn>
                                        <p:tgtEl>
                                          <p:spTgt spid="11"/>
                                        </p:tgtEl>
                                      </p:cBhvr>
                                      <p:to x="100000" y="80000"/>
                                    </p:animScale>
                                    <p:animScale>
                                      <p:cBhvr>
                                        <p:cTn id="124" dur="166" decel="50000">
                                          <p:stCondLst>
                                            <p:cond delay="1338"/>
                                          </p:stCondLst>
                                        </p:cTn>
                                        <p:tgtEl>
                                          <p:spTgt spid="11"/>
                                        </p:tgtEl>
                                      </p:cBhvr>
                                      <p:to x="100000" y="100000"/>
                                    </p:animScale>
                                    <p:animScale>
                                      <p:cBhvr>
                                        <p:cTn id="125" dur="26">
                                          <p:stCondLst>
                                            <p:cond delay="1642"/>
                                          </p:stCondLst>
                                        </p:cTn>
                                        <p:tgtEl>
                                          <p:spTgt spid="11"/>
                                        </p:tgtEl>
                                      </p:cBhvr>
                                      <p:to x="100000" y="90000"/>
                                    </p:animScale>
                                    <p:animScale>
                                      <p:cBhvr>
                                        <p:cTn id="126" dur="166" decel="50000">
                                          <p:stCondLst>
                                            <p:cond delay="1668"/>
                                          </p:stCondLst>
                                        </p:cTn>
                                        <p:tgtEl>
                                          <p:spTgt spid="11"/>
                                        </p:tgtEl>
                                      </p:cBhvr>
                                      <p:to x="100000" y="100000"/>
                                    </p:animScale>
                                    <p:animScale>
                                      <p:cBhvr>
                                        <p:cTn id="127" dur="26">
                                          <p:stCondLst>
                                            <p:cond delay="1808"/>
                                          </p:stCondLst>
                                        </p:cTn>
                                        <p:tgtEl>
                                          <p:spTgt spid="11"/>
                                        </p:tgtEl>
                                      </p:cBhvr>
                                      <p:to x="100000" y="95000"/>
                                    </p:animScale>
                                    <p:animScale>
                                      <p:cBhvr>
                                        <p:cTn id="128"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914400" y="12954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a:t>Generalizing between tasks</a:t>
            </a:r>
            <a:br>
              <a:rPr lang="en-US" sz="4400" dirty="0"/>
            </a:br>
            <a:r>
              <a:rPr lang="en-US" sz="4400" dirty="0"/>
              <a:t/>
            </a:r>
            <a:br>
              <a:rPr lang="en-US" sz="4400" dirty="0"/>
            </a:br>
            <a:endParaRPr lang="en-US" sz="4400" i="1" dirty="0" smtClean="0">
              <a:solidFill>
                <a:srgbClr val="FF9933"/>
              </a:solidFill>
            </a:endParaRPr>
          </a:p>
        </p:txBody>
      </p:sp>
      <p:sp>
        <p:nvSpPr>
          <p:cNvPr id="112643" name="Rectangle 3"/>
          <p:cNvSpPr>
            <a:spLocks noGrp="1" noChangeArrowheads="1"/>
          </p:cNvSpPr>
          <p:nvPr>
            <p:ph type="body" idx="4294967295"/>
          </p:nvPr>
        </p:nvSpPr>
        <p:spPr>
          <a:xfrm>
            <a:off x="838200" y="1191323"/>
            <a:ext cx="7772400" cy="4525963"/>
          </a:xfrm>
          <a:ln/>
        </p:spPr>
        <p:txBody>
          <a:bodyPr lIns="90000" tIns="46800" rIns="90000" bIns="46800">
            <a:normAutofit/>
          </a:bodyPr>
          <a:lstStyle/>
          <a:p>
            <a:pPr marL="0" indent="0" defTabSz="457200">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a:p>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dirty="0" smtClean="0"/>
              <a:t>Question: Have you ever had a student who could only do an activity one way?</a:t>
            </a:r>
          </a:p>
        </p:txBody>
      </p:sp>
      <p:pic>
        <p:nvPicPr>
          <p:cNvPr id="3075" name="Picture 3" descr="C:\Users\Lauren Stafford\AppData\Local\Microsoft\Windows\Temporary Internet Files\Content.IE5\D6VBYQ98\MC90038982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3200400"/>
            <a:ext cx="1805940" cy="147035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133600" y="5029200"/>
            <a:ext cx="5410200" cy="1569660"/>
          </a:xfrm>
          <a:prstGeom prst="rect">
            <a:avLst/>
          </a:prstGeom>
          <a:noFill/>
        </p:spPr>
        <p:txBody>
          <a:bodyPr wrap="square" rtlCol="0">
            <a:spAutoFit/>
          </a:bodyPr>
          <a:lstStyle/>
          <a:p>
            <a:r>
              <a:rPr lang="en-US" b="0" dirty="0" smtClean="0">
                <a:solidFill>
                  <a:schemeClr val="accent1">
                    <a:lumMod val="75000"/>
                  </a:schemeClr>
                </a:solidFill>
              </a:rPr>
              <a:t>The student has mastered color words in a file folder activity. Is this skill mastered? They need to generalize the skill to show true skill mastery!</a:t>
            </a:r>
            <a:endParaRPr lang="en-US" b="0" dirty="0">
              <a:solidFill>
                <a:schemeClr val="accent1">
                  <a:lumMod val="75000"/>
                </a:schemeClr>
              </a:solidFill>
            </a:endParaRPr>
          </a:p>
        </p:txBody>
      </p:sp>
    </p:spTree>
    <p:extLst>
      <p:ext uri="{BB962C8B-B14F-4D97-AF65-F5344CB8AC3E}">
        <p14:creationId xmlns:p14="http://schemas.microsoft.com/office/powerpoint/2010/main" val="1506786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2000"/>
                                        <p:tgtEl>
                                          <p:spTgt spid="3075"/>
                                        </p:tgtEl>
                                      </p:cBhvr>
                                    </p:animEffect>
                                    <p:anim calcmode="lin" valueType="num">
                                      <p:cBhvr>
                                        <p:cTn id="8" dur="2000" fill="hold"/>
                                        <p:tgtEl>
                                          <p:spTgt spid="3075"/>
                                        </p:tgtEl>
                                        <p:attrNameLst>
                                          <p:attrName>ppt_w</p:attrName>
                                        </p:attrNameLst>
                                      </p:cBhvr>
                                      <p:tavLst>
                                        <p:tav tm="0" fmla="#ppt_w*sin(2.5*pi*$)">
                                          <p:val>
                                            <p:fltVal val="0"/>
                                          </p:val>
                                        </p:tav>
                                        <p:tav tm="100000">
                                          <p:val>
                                            <p:fltVal val="1"/>
                                          </p:val>
                                        </p:tav>
                                      </p:tavLst>
                                    </p:anim>
                                    <p:anim calcmode="lin" valueType="num">
                                      <p:cBhvr>
                                        <p:cTn id="9"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914400" y="12954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Generalizing Tasks:</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1143000" y="10668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a:p>
            <a:r>
              <a:rPr lang="en-US" dirty="0" smtClean="0"/>
              <a:t>A skill is generalized when the student shows mastery of the skill in lots of different ways!</a:t>
            </a:r>
            <a:endParaRPr lang="en-US" dirty="0"/>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pic>
        <p:nvPicPr>
          <p:cNvPr id="4" name="Picture 2" descr="C:\Users\Lauren Stafford\AppData\Local\Microsoft\Windows\Temporary Internet Files\Content.IE5\BUBRCQM6\MC90008865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5572" y="3419074"/>
            <a:ext cx="1836115" cy="151607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6" descr="C:\Program Files (x86)\Microsoft Office\MEDIA\CAGCAT10\j0195384.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1687" y="4811114"/>
            <a:ext cx="1795882" cy="183337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C:\Users\Lauren Stafford\AppData\Local\Microsoft\Windows\Temporary Internet Files\Content.IE5\BUBRCQM6\MC900150669[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0" y="4902097"/>
            <a:ext cx="1849831" cy="165140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 descr="C:\Users\Lauren Stafford\AppData\Local\Microsoft\Windows\Temporary Internet Files\Content.IE5\D6VBYQ98\MC900304015[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8915" y="2860518"/>
            <a:ext cx="1285646" cy="180411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descr="C:\Users\Lauren Stafford\AppData\Local\Microsoft\Windows\Temporary Internet Files\Content.IE5\D6VBYQ98\MP910216394[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0400" y="2611709"/>
            <a:ext cx="2356485" cy="20529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422969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533400" y="3048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How can I show you? Let me count the ways:</a:t>
            </a:r>
            <a:endParaRPr lang="en-US" sz="4400" i="1" dirty="0" smtClean="0">
              <a:solidFill>
                <a:srgbClr val="FF9933"/>
              </a:solidFill>
            </a:endParaRPr>
          </a:p>
        </p:txBody>
      </p:sp>
      <p:sp>
        <p:nvSpPr>
          <p:cNvPr id="112643" name="Rectangle 3"/>
          <p:cNvSpPr>
            <a:spLocks noGrp="1" noChangeArrowheads="1"/>
          </p:cNvSpPr>
          <p:nvPr>
            <p:ph type="body" idx="4294967295"/>
          </p:nvPr>
        </p:nvSpPr>
        <p:spPr>
          <a:xfrm>
            <a:off x="762000" y="1752600"/>
            <a:ext cx="7772400" cy="4525963"/>
          </a:xfrm>
          <a:ln/>
        </p:spPr>
        <p:txBody>
          <a:bodyPr lIns="90000" tIns="46800" rIns="90000" bIns="46800">
            <a:normAutofit fontScale="92500"/>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200" dirty="0" smtClean="0"/>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800" dirty="0" smtClean="0"/>
              <a:t>Flash cards</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File folders</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Board games</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800" dirty="0" smtClean="0"/>
              <a:t>Computer games (lots and lots of computer games!)</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Social Skills </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Social Narratives</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800" dirty="0" smtClean="0"/>
              <a:t>Real world application (classroom, building, home, community)</a:t>
            </a:r>
          </a:p>
          <a:p>
            <a:pPr marL="514350" indent="-514350" defTabSz="457200" eaLnBrk="1" hangingPunct="1">
              <a:lnSpc>
                <a:spcPct val="80000"/>
              </a:lnSpc>
              <a:spcBef>
                <a:spcPts val="800"/>
              </a:spcBef>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Apps! Ipad/Android/Blackberry  (check your market).</a:t>
            </a:r>
            <a:endParaRPr lang="en-US" sz="1800" dirty="0" smtClean="0"/>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a:p>
            <a:pPr marL="514350" indent="-514350" defTabSz="457200" eaLnBrk="1" hangingPunct="1">
              <a:lnSpc>
                <a:spcPct val="80000"/>
              </a:lnSpc>
              <a:spcBef>
                <a:spcPts val="800"/>
              </a:spcBef>
              <a:buAutoNum type="arabicPeriod"/>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sp>
        <p:nvSpPr>
          <p:cNvPr id="3" name="TextBox 2"/>
          <p:cNvSpPr txBox="1"/>
          <p:nvPr/>
        </p:nvSpPr>
        <p:spPr>
          <a:xfrm>
            <a:off x="609600" y="1752600"/>
            <a:ext cx="7696200" cy="461665"/>
          </a:xfrm>
          <a:prstGeom prst="rect">
            <a:avLst/>
          </a:prstGeom>
          <a:noFill/>
        </p:spPr>
        <p:txBody>
          <a:bodyPr wrap="square" rtlCol="0">
            <a:spAutoFit/>
          </a:bodyPr>
          <a:lstStyle/>
          <a:p>
            <a:r>
              <a:rPr lang="en-US" dirty="0" smtClean="0"/>
              <a:t>Skill: Emotions</a:t>
            </a:r>
            <a:endParaRPr lang="en-US" dirty="0"/>
          </a:p>
        </p:txBody>
      </p:sp>
      <p:pic>
        <p:nvPicPr>
          <p:cNvPr id="4098" name="Picture 2" descr="C:\Users\Lauren Stafford\AppData\Local\Microsoft\Windows\Temporary Internet Files\Content.IE5\YH17CRHJ\MC9001158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7190" y="989914"/>
            <a:ext cx="2985348" cy="15253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8822377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43">
                                            <p:txEl>
                                              <p:pRg st="1" end="1"/>
                                            </p:txEl>
                                          </p:spTgt>
                                        </p:tgtEl>
                                        <p:attrNameLst>
                                          <p:attrName>style.visibility</p:attrName>
                                        </p:attrNameLst>
                                      </p:cBhvr>
                                      <p:to>
                                        <p:strVal val="visible"/>
                                      </p:to>
                                    </p:set>
                                    <p:anim calcmode="lin" valueType="num">
                                      <p:cBhvr additive="base">
                                        <p:cTn id="7" dur="5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43">
                                            <p:txEl>
                                              <p:pRg st="2" end="2"/>
                                            </p:txEl>
                                          </p:spTgt>
                                        </p:tgtEl>
                                        <p:attrNameLst>
                                          <p:attrName>style.visibility</p:attrName>
                                        </p:attrNameLst>
                                      </p:cBhvr>
                                      <p:to>
                                        <p:strVal val="visible"/>
                                      </p:to>
                                    </p:set>
                                    <p:anim calcmode="lin" valueType="num">
                                      <p:cBhvr additive="base">
                                        <p:cTn id="13" dur="5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43">
                                            <p:txEl>
                                              <p:pRg st="3" end="3"/>
                                            </p:txEl>
                                          </p:spTgt>
                                        </p:tgtEl>
                                        <p:attrNameLst>
                                          <p:attrName>style.visibility</p:attrName>
                                        </p:attrNameLst>
                                      </p:cBhvr>
                                      <p:to>
                                        <p:strVal val="visible"/>
                                      </p:to>
                                    </p:set>
                                    <p:anim calcmode="lin" valueType="num">
                                      <p:cBhvr additive="base">
                                        <p:cTn id="19" dur="5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43">
                                            <p:txEl>
                                              <p:pRg st="4" end="4"/>
                                            </p:txEl>
                                          </p:spTgt>
                                        </p:tgtEl>
                                        <p:attrNameLst>
                                          <p:attrName>style.visibility</p:attrName>
                                        </p:attrNameLst>
                                      </p:cBhvr>
                                      <p:to>
                                        <p:strVal val="visible"/>
                                      </p:to>
                                    </p:set>
                                    <p:anim calcmode="lin" valueType="num">
                                      <p:cBhvr additive="base">
                                        <p:cTn id="25" dur="5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2643">
                                            <p:txEl>
                                              <p:pRg st="5" end="5"/>
                                            </p:txEl>
                                          </p:spTgt>
                                        </p:tgtEl>
                                        <p:attrNameLst>
                                          <p:attrName>style.visibility</p:attrName>
                                        </p:attrNameLst>
                                      </p:cBhvr>
                                      <p:to>
                                        <p:strVal val="visible"/>
                                      </p:to>
                                    </p:set>
                                    <p:anim calcmode="lin" valueType="num">
                                      <p:cBhvr additive="base">
                                        <p:cTn id="31" dur="500" fill="hold"/>
                                        <p:tgtEl>
                                          <p:spTgt spid="11264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2643">
                                            <p:txEl>
                                              <p:pRg st="6" end="6"/>
                                            </p:txEl>
                                          </p:spTgt>
                                        </p:tgtEl>
                                        <p:attrNameLst>
                                          <p:attrName>style.visibility</p:attrName>
                                        </p:attrNameLst>
                                      </p:cBhvr>
                                      <p:to>
                                        <p:strVal val="visible"/>
                                      </p:to>
                                    </p:set>
                                    <p:anim calcmode="lin" valueType="num">
                                      <p:cBhvr additive="base">
                                        <p:cTn id="37" dur="500" fill="hold"/>
                                        <p:tgtEl>
                                          <p:spTgt spid="11264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2643">
                                            <p:txEl>
                                              <p:pRg st="7" end="7"/>
                                            </p:txEl>
                                          </p:spTgt>
                                        </p:tgtEl>
                                        <p:attrNameLst>
                                          <p:attrName>style.visibility</p:attrName>
                                        </p:attrNameLst>
                                      </p:cBhvr>
                                      <p:to>
                                        <p:strVal val="visible"/>
                                      </p:to>
                                    </p:set>
                                    <p:anim calcmode="lin" valueType="num">
                                      <p:cBhvr additive="base">
                                        <p:cTn id="43" dur="500" fill="hold"/>
                                        <p:tgtEl>
                                          <p:spTgt spid="11264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264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2643">
                                            <p:txEl>
                                              <p:pRg st="8" end="8"/>
                                            </p:txEl>
                                          </p:spTgt>
                                        </p:tgtEl>
                                        <p:attrNameLst>
                                          <p:attrName>style.visibility</p:attrName>
                                        </p:attrNameLst>
                                      </p:cBhvr>
                                      <p:to>
                                        <p:strVal val="visible"/>
                                      </p:to>
                                    </p:set>
                                    <p:anim calcmode="lin" valueType="num">
                                      <p:cBhvr additive="base">
                                        <p:cTn id="49" dur="500" fill="hold"/>
                                        <p:tgtEl>
                                          <p:spTgt spid="11264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264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914400" y="12954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t>Diversify:</a:t>
            </a:r>
            <a:r>
              <a:rPr lang="en-US" dirty="0"/>
              <a:t/>
            </a:r>
            <a:br>
              <a:rPr lang="en-US" dirty="0"/>
            </a:br>
            <a:endParaRPr lang="en-US" i="1" dirty="0" smtClean="0">
              <a:solidFill>
                <a:srgbClr val="FF9933"/>
              </a:solidFill>
            </a:endParaRPr>
          </a:p>
        </p:txBody>
      </p:sp>
      <p:pic>
        <p:nvPicPr>
          <p:cNvPr id="3075" name="Picture 3">
            <a:hlinkClick r:id="rId3"/>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011" t="3609" r="7663" b="11652"/>
          <a:stretch/>
        </p:blipFill>
        <p:spPr bwMode="auto">
          <a:xfrm>
            <a:off x="3793189" y="1524000"/>
            <a:ext cx="4419521" cy="274320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4210" t="9843" r="15086" b="7068"/>
          <a:stretch/>
        </p:blipFill>
        <p:spPr bwMode="auto">
          <a:xfrm>
            <a:off x="4419600" y="4403501"/>
            <a:ext cx="2764646" cy="2030569"/>
          </a:xfrm>
          <a:prstGeom prst="rect">
            <a:avLst/>
          </a:prstGeom>
          <a:noFill/>
          <a:ln w="9525">
            <a:solidFill>
              <a:schemeClr val="tx1"/>
            </a:solidFill>
            <a:miter lim="800000"/>
            <a:headEnd/>
            <a:tailEnd/>
          </a:ln>
          <a:effectLst/>
          <a:scene3d>
            <a:camera prst="orthographicFront"/>
            <a:lightRig rig="threePt" dir="t"/>
          </a:scene3d>
          <a:sp3d>
            <a:bevelT w="165100" prst="coolSlant"/>
          </a:sp3d>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a:hlinkClick r:id="rId7"/>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0000" t="6348" b="13033"/>
          <a:stretch/>
        </p:blipFill>
        <p:spPr bwMode="auto">
          <a:xfrm>
            <a:off x="838200" y="1568003"/>
            <a:ext cx="2604153" cy="26769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66" t="3886" r="67902" b="29447"/>
          <a:stretch/>
        </p:blipFill>
        <p:spPr bwMode="auto">
          <a:xfrm>
            <a:off x="1828800" y="4403501"/>
            <a:ext cx="1071809" cy="21336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6786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Effect transition="in" filter="fade">
                                      <p:cBhvr>
                                        <p:cTn id="9" dur="500"/>
                                        <p:tgtEl>
                                          <p:spTgt spid="307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 calcmode="lin" valueType="num">
                                      <p:cBhvr>
                                        <p:cTn id="14" dur="500" fill="hold"/>
                                        <p:tgtEl>
                                          <p:spTgt spid="3075"/>
                                        </p:tgtEl>
                                        <p:attrNameLst>
                                          <p:attrName>ppt_w</p:attrName>
                                        </p:attrNameLst>
                                      </p:cBhvr>
                                      <p:tavLst>
                                        <p:tav tm="0">
                                          <p:val>
                                            <p:fltVal val="0"/>
                                          </p:val>
                                        </p:tav>
                                        <p:tav tm="100000">
                                          <p:val>
                                            <p:strVal val="#ppt_w"/>
                                          </p:val>
                                        </p:tav>
                                      </p:tavLst>
                                    </p:anim>
                                    <p:anim calcmode="lin" valueType="num">
                                      <p:cBhvr>
                                        <p:cTn id="15" dur="500" fill="hold"/>
                                        <p:tgtEl>
                                          <p:spTgt spid="3075"/>
                                        </p:tgtEl>
                                        <p:attrNameLst>
                                          <p:attrName>ppt_h</p:attrName>
                                        </p:attrNameLst>
                                      </p:cBhvr>
                                      <p:tavLst>
                                        <p:tav tm="0">
                                          <p:val>
                                            <p:fltVal val="0"/>
                                          </p:val>
                                        </p:tav>
                                        <p:tav tm="100000">
                                          <p:val>
                                            <p:strVal val="#ppt_h"/>
                                          </p:val>
                                        </p:tav>
                                      </p:tavLst>
                                    </p:anim>
                                    <p:animEffect transition="in" filter="fade">
                                      <p:cBhvr>
                                        <p:cTn id="16" dur="5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78"/>
                                        </p:tgtEl>
                                        <p:attrNameLst>
                                          <p:attrName>style.visibility</p:attrName>
                                        </p:attrNameLst>
                                      </p:cBhvr>
                                      <p:to>
                                        <p:strVal val="visible"/>
                                      </p:to>
                                    </p:set>
                                    <p:anim calcmode="lin" valueType="num">
                                      <p:cBhvr>
                                        <p:cTn id="21" dur="500" fill="hold"/>
                                        <p:tgtEl>
                                          <p:spTgt spid="3078"/>
                                        </p:tgtEl>
                                        <p:attrNameLst>
                                          <p:attrName>ppt_w</p:attrName>
                                        </p:attrNameLst>
                                      </p:cBhvr>
                                      <p:tavLst>
                                        <p:tav tm="0">
                                          <p:val>
                                            <p:fltVal val="0"/>
                                          </p:val>
                                        </p:tav>
                                        <p:tav tm="100000">
                                          <p:val>
                                            <p:strVal val="#ppt_w"/>
                                          </p:val>
                                        </p:tav>
                                      </p:tavLst>
                                    </p:anim>
                                    <p:anim calcmode="lin" valueType="num">
                                      <p:cBhvr>
                                        <p:cTn id="22" dur="500" fill="hold"/>
                                        <p:tgtEl>
                                          <p:spTgt spid="3078"/>
                                        </p:tgtEl>
                                        <p:attrNameLst>
                                          <p:attrName>ppt_h</p:attrName>
                                        </p:attrNameLst>
                                      </p:cBhvr>
                                      <p:tavLst>
                                        <p:tav tm="0">
                                          <p:val>
                                            <p:fltVal val="0"/>
                                          </p:val>
                                        </p:tav>
                                        <p:tav tm="100000">
                                          <p:val>
                                            <p:strVal val="#ppt_h"/>
                                          </p:val>
                                        </p:tav>
                                      </p:tavLst>
                                    </p:anim>
                                    <p:animEffect transition="in" filter="fade">
                                      <p:cBhvr>
                                        <p:cTn id="23" dur="500"/>
                                        <p:tgtEl>
                                          <p:spTgt spid="307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076"/>
                                        </p:tgtEl>
                                        <p:attrNameLst>
                                          <p:attrName>style.visibility</p:attrName>
                                        </p:attrNameLst>
                                      </p:cBhvr>
                                      <p:to>
                                        <p:strVal val="visible"/>
                                      </p:to>
                                    </p:set>
                                    <p:anim calcmode="lin" valueType="num">
                                      <p:cBhvr>
                                        <p:cTn id="28" dur="500" fill="hold"/>
                                        <p:tgtEl>
                                          <p:spTgt spid="3076"/>
                                        </p:tgtEl>
                                        <p:attrNameLst>
                                          <p:attrName>ppt_w</p:attrName>
                                        </p:attrNameLst>
                                      </p:cBhvr>
                                      <p:tavLst>
                                        <p:tav tm="0">
                                          <p:val>
                                            <p:fltVal val="0"/>
                                          </p:val>
                                        </p:tav>
                                        <p:tav tm="100000">
                                          <p:val>
                                            <p:strVal val="#ppt_w"/>
                                          </p:val>
                                        </p:tav>
                                      </p:tavLst>
                                    </p:anim>
                                    <p:anim calcmode="lin" valueType="num">
                                      <p:cBhvr>
                                        <p:cTn id="29" dur="500" fill="hold"/>
                                        <p:tgtEl>
                                          <p:spTgt spid="3076"/>
                                        </p:tgtEl>
                                        <p:attrNameLst>
                                          <p:attrName>ppt_h</p:attrName>
                                        </p:attrNameLst>
                                      </p:cBhvr>
                                      <p:tavLst>
                                        <p:tav tm="0">
                                          <p:val>
                                            <p:fltVal val="0"/>
                                          </p:val>
                                        </p:tav>
                                        <p:tav tm="100000">
                                          <p:val>
                                            <p:strVal val="#ppt_h"/>
                                          </p:val>
                                        </p:tav>
                                      </p:tavLst>
                                    </p:anim>
                                    <p:animEffect transition="in" filter="fade">
                                      <p:cBhvr>
                                        <p:cTn id="3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609600" y="457200"/>
            <a:ext cx="8229600" cy="1143000"/>
          </a:xfrm>
          <a:ln/>
        </p:spPr>
        <p:txBody>
          <a:bodyPr lIns="90000" tIns="46800" rIns="90000" bIns="46800"/>
          <a:lstStyle/>
          <a:p>
            <a:r>
              <a:rPr lang="en-US" sz="4400" dirty="0"/>
              <a:t>Generalizing </a:t>
            </a:r>
            <a:r>
              <a:rPr lang="en-US" sz="4400" dirty="0" smtClean="0"/>
              <a:t>Between People</a:t>
            </a:r>
            <a:r>
              <a:rPr lang="en-US" sz="4400" dirty="0"/>
              <a:t/>
            </a:r>
            <a:br>
              <a:rPr lang="en-US" sz="4400" dirty="0"/>
            </a:br>
            <a:endParaRPr lang="en-US" sz="4400" i="1" dirty="0" smtClean="0">
              <a:solidFill>
                <a:srgbClr val="FF9933"/>
              </a:solidFill>
            </a:endParaRPr>
          </a:p>
        </p:txBody>
      </p:sp>
      <p:sp>
        <p:nvSpPr>
          <p:cNvPr id="112643" name="Rectangle 3"/>
          <p:cNvSpPr>
            <a:spLocks noGrp="1" noChangeArrowheads="1"/>
          </p:cNvSpPr>
          <p:nvPr>
            <p:ph type="body" idx="4294967295"/>
          </p:nvPr>
        </p:nvSpPr>
        <p:spPr>
          <a:xfrm>
            <a:off x="838200" y="15240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dirty="0" smtClean="0"/>
              <a:t>Question: Have you ever had a student, or your child who was able to do something with you, but not with anyone else? Generalizing between people is critical for skill mastery. </a:t>
            </a:r>
          </a:p>
        </p:txBody>
      </p:sp>
      <p:pic>
        <p:nvPicPr>
          <p:cNvPr id="6149" name="Picture 5" descr="C:\Users\Lauren Stafford\AppData\Local\Microsoft\Windows\Temporary Internet Files\Content.IE5\BUBRCQM6\MC9004361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4343400"/>
            <a:ext cx="1882775" cy="16986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0761850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2000"/>
                                        <p:tgtEl>
                                          <p:spTgt spid="6149"/>
                                        </p:tgtEl>
                                      </p:cBhvr>
                                    </p:animEffect>
                                    <p:anim calcmode="lin" valueType="num">
                                      <p:cBhvr>
                                        <p:cTn id="8" dur="2000" fill="hold"/>
                                        <p:tgtEl>
                                          <p:spTgt spid="6149"/>
                                        </p:tgtEl>
                                        <p:attrNameLst>
                                          <p:attrName>ppt_w</p:attrName>
                                        </p:attrNameLst>
                                      </p:cBhvr>
                                      <p:tavLst>
                                        <p:tav tm="0" fmla="#ppt_w*sin(2.5*pi*$)">
                                          <p:val>
                                            <p:fltVal val="0"/>
                                          </p:val>
                                        </p:tav>
                                        <p:tav tm="100000">
                                          <p:val>
                                            <p:fltVal val="1"/>
                                          </p:val>
                                        </p:tav>
                                      </p:tavLst>
                                    </p:anim>
                                    <p:anim calcmode="lin" valueType="num">
                                      <p:cBhvr>
                                        <p:cTn id="9" dur="2000" fill="hold"/>
                                        <p:tgtEl>
                                          <p:spTgt spid="61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609600" y="3048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There is no I in TEAM! Promote generalization as a team! </a:t>
            </a:r>
            <a:endParaRPr lang="en-US" i="1" dirty="0" smtClean="0">
              <a:solidFill>
                <a:srgbClr val="FF9933"/>
              </a:solidFill>
            </a:endParaRPr>
          </a:p>
        </p:txBody>
      </p:sp>
      <p:sp>
        <p:nvSpPr>
          <p:cNvPr id="112643" name="Rectangle 3"/>
          <p:cNvSpPr>
            <a:spLocks noGrp="1" noChangeArrowheads="1"/>
          </p:cNvSpPr>
          <p:nvPr>
            <p:ph type="body" idx="4294967295"/>
          </p:nvPr>
        </p:nvSpPr>
        <p:spPr>
          <a:xfrm>
            <a:off x="533400" y="12192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a:p>
            <a:r>
              <a:rPr lang="en-US" dirty="0" smtClean="0"/>
              <a:t>Intervention Specialist</a:t>
            </a:r>
          </a:p>
          <a:p>
            <a:r>
              <a:rPr lang="en-US" dirty="0" smtClean="0"/>
              <a:t>Speech Therapist</a:t>
            </a:r>
          </a:p>
          <a:p>
            <a:r>
              <a:rPr lang="en-US" dirty="0" smtClean="0"/>
              <a:t>OT</a:t>
            </a:r>
          </a:p>
          <a:p>
            <a:r>
              <a:rPr lang="en-US" dirty="0" smtClean="0"/>
              <a:t>PT</a:t>
            </a:r>
          </a:p>
          <a:p>
            <a:r>
              <a:rPr lang="en-US" dirty="0" smtClean="0"/>
              <a:t>Regular Ed Teacher</a:t>
            </a:r>
          </a:p>
          <a:p>
            <a:r>
              <a:rPr lang="en-US" dirty="0" smtClean="0"/>
              <a:t>Parents</a:t>
            </a:r>
          </a:p>
          <a:p>
            <a:r>
              <a:rPr lang="en-US" dirty="0" smtClean="0"/>
              <a:t>Tutors</a:t>
            </a:r>
            <a:endParaRPr lang="en-US" dirty="0"/>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pic>
        <p:nvPicPr>
          <p:cNvPr id="7170" name="Picture 2" descr="C:\Users\Lauren Stafford\AppData\Local\Microsoft\Windows\Temporary Internet Files\Content.IE5\YH17CRHJ\MC900441978[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905000"/>
            <a:ext cx="3124200" cy="31736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1179949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914400" y="12954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How?</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533400" y="12192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a:p>
            <a:r>
              <a:rPr lang="en-US" dirty="0" smtClean="0"/>
              <a:t>Digital sharing!</a:t>
            </a:r>
          </a:p>
          <a:p>
            <a:pPr lvl="1"/>
            <a:r>
              <a:rPr lang="en-US" sz="2400" dirty="0" smtClean="0"/>
              <a:t>Send home links to websites</a:t>
            </a:r>
          </a:p>
          <a:p>
            <a:pPr lvl="1"/>
            <a:r>
              <a:rPr lang="en-US" sz="2400" dirty="0" smtClean="0"/>
              <a:t>Create a wiki and invite the team</a:t>
            </a:r>
          </a:p>
          <a:p>
            <a:pPr lvl="1"/>
            <a:r>
              <a:rPr lang="en-US" sz="2400" dirty="0" smtClean="0"/>
              <a:t>Google Everything! Google Docs is a great way to share common information and leave notes for everyone along the way</a:t>
            </a:r>
          </a:p>
          <a:p>
            <a:pPr lvl="1"/>
            <a:r>
              <a:rPr lang="en-US" sz="2400" dirty="0" smtClean="0"/>
              <a:t>Send a VizZle Gram</a:t>
            </a:r>
          </a:p>
          <a:p>
            <a:pPr lvl="1"/>
            <a:endParaRPr lang="en-US" dirty="0"/>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pic>
        <p:nvPicPr>
          <p:cNvPr id="8194" name="Picture 2" descr="C:\Program Files (x86)\Microsoft Office\MEDIA\CAGCAT10\j030052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043361"/>
            <a:ext cx="2381250" cy="2047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6920851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12643">
                                            <p:txEl>
                                              <p:pRg st="2" end="2"/>
                                            </p:txEl>
                                          </p:spTgt>
                                        </p:tgtEl>
                                        <p:attrNameLst>
                                          <p:attrName>style.visibility</p:attrName>
                                        </p:attrNameLst>
                                      </p:cBhvr>
                                      <p:to>
                                        <p:strVal val="visible"/>
                                      </p:to>
                                    </p:set>
                                    <p:anim calcmode="lin" valueType="num">
                                      <p:cBhvr additive="base">
                                        <p:cTn id="14" dur="5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126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2643">
                                            <p:txEl>
                                              <p:pRg st="3" end="3"/>
                                            </p:txEl>
                                          </p:spTgt>
                                        </p:tgtEl>
                                        <p:attrNameLst>
                                          <p:attrName>style.visibility</p:attrName>
                                        </p:attrNameLst>
                                      </p:cBhvr>
                                      <p:to>
                                        <p:strVal val="visible"/>
                                      </p:to>
                                    </p:set>
                                    <p:anim calcmode="lin" valueType="num">
                                      <p:cBhvr additive="base">
                                        <p:cTn id="20" dur="5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126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2643">
                                            <p:txEl>
                                              <p:pRg st="4" end="4"/>
                                            </p:txEl>
                                          </p:spTgt>
                                        </p:tgtEl>
                                        <p:attrNameLst>
                                          <p:attrName>style.visibility</p:attrName>
                                        </p:attrNameLst>
                                      </p:cBhvr>
                                      <p:to>
                                        <p:strVal val="visible"/>
                                      </p:to>
                                    </p:set>
                                    <p:anim calcmode="lin" valueType="num">
                                      <p:cBhvr additive="base">
                                        <p:cTn id="26" dur="5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126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12643">
                                            <p:txEl>
                                              <p:pRg st="5" end="5"/>
                                            </p:txEl>
                                          </p:spTgt>
                                        </p:tgtEl>
                                        <p:attrNameLst>
                                          <p:attrName>style.visibility</p:attrName>
                                        </p:attrNameLst>
                                      </p:cBhvr>
                                      <p:to>
                                        <p:strVal val="visible"/>
                                      </p:to>
                                    </p:set>
                                    <p:anim calcmode="lin" valueType="num">
                                      <p:cBhvr additive="base">
                                        <p:cTn id="32" dur="500" fill="hold"/>
                                        <p:tgtEl>
                                          <p:spTgt spid="11264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126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0" y="990600"/>
            <a:ext cx="9144000" cy="1143000"/>
          </a:xfrm>
          <a:ln/>
        </p:spPr>
        <p:txBody>
          <a:bodyPr lIns="90000" tIns="46800" rIns="90000" bIns="46800"/>
          <a:lstStyle/>
          <a:p>
            <a:pPr marL="533400" indent="-533400" defTabSz="457200">
              <a:lnSpc>
                <a:spcPct val="8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8800" dirty="0"/>
              <a:t/>
            </a:r>
            <a:br>
              <a:rPr lang="en-US" sz="8800" dirty="0"/>
            </a:br>
            <a:r>
              <a:rPr lang="en-US" sz="4400" dirty="0"/>
              <a:t>Generalizing </a:t>
            </a:r>
            <a:r>
              <a:rPr lang="en-US" sz="4400" dirty="0" smtClean="0"/>
              <a:t>Between Environments</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533400" y="1219200"/>
            <a:ext cx="7772400" cy="4525963"/>
          </a:xfrm>
          <a:ln/>
        </p:spPr>
        <p:txBody>
          <a:bodyPr lIns="90000" tIns="46800" rIns="90000" bIns="46800">
            <a:normAutofit/>
          </a:bodyPr>
          <a:lstStyle/>
          <a:p>
            <a:pPr marL="0" indent="0" algn="ctr"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School-Home-Community</a:t>
            </a:r>
            <a:endParaRPr lang="en-US" sz="2800" dirty="0" smtClean="0"/>
          </a:p>
        </p:txBody>
      </p:sp>
      <p:pic>
        <p:nvPicPr>
          <p:cNvPr id="9218" name="Picture 2" descr="C:\Users\Lauren Stafford\AppData\Local\Microsoft\Windows\Temporary Internet Files\Content.IE5\D6VBYQ98\MC9000533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2057400"/>
            <a:ext cx="2571293" cy="28230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951315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a:xfrm>
            <a:off x="609600" y="301625"/>
            <a:ext cx="8534400" cy="1143000"/>
          </a:xfrm>
          <a:ln/>
        </p:spPr>
        <p:txBody>
          <a:bodyPr lIns="90000" tIns="46800" rIns="90000" bIns="46800" anchor="b"/>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solidFill>
                  <a:srgbClr val="FF9933"/>
                </a:solidFill>
              </a:rPr>
              <a:t>5 Goals For Today …</a:t>
            </a:r>
          </a:p>
        </p:txBody>
      </p:sp>
      <p:sp>
        <p:nvSpPr>
          <p:cNvPr id="104451" name="Rectangle 3"/>
          <p:cNvSpPr>
            <a:spLocks noGrp="1" noChangeArrowheads="1"/>
          </p:cNvSpPr>
          <p:nvPr>
            <p:ph type="body" idx="4294967295"/>
          </p:nvPr>
        </p:nvSpPr>
        <p:spPr>
          <a:xfrm>
            <a:off x="1374775" y="1447800"/>
            <a:ext cx="7769225" cy="4419600"/>
          </a:xfrm>
          <a:ln/>
        </p:spPr>
        <p:txBody>
          <a:bodyPr lIns="90000" tIns="46800" rIns="90000" bIns="46800">
            <a:normAutofit/>
          </a:bodyPr>
          <a:lstStyle/>
          <a:p>
            <a:pPr marL="330200" indent="-330200" defTabSz="457200" eaLnBrk="1" hangingPunct="1">
              <a:lnSpc>
                <a:spcPct val="90000"/>
              </a:lnSpc>
              <a:spcBef>
                <a:spcPts val="625"/>
              </a:spcBef>
              <a:buFontTx/>
              <a:buNone/>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endParaRPr lang="en-US" sz="2400" dirty="0" smtClean="0"/>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r>
              <a:rPr lang="en-US" sz="2400" dirty="0" smtClean="0"/>
              <a:t>Identify the different ways to generalize learning</a:t>
            </a:r>
          </a:p>
          <a:p>
            <a:pPr marL="330200" indent="-330200" defTabSz="457200" eaLnBrk="1" hangingPunct="1">
              <a:lnSpc>
                <a:spcPct val="90000"/>
              </a:lnSpc>
              <a:buClr>
                <a:srgbClr val="0066FF"/>
              </a:buClr>
              <a:buFont typeface="Wingdings" pitchFamily="2" charset="2"/>
              <a:buNone/>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endParaRPr lang="en-US" sz="2400" dirty="0" smtClean="0"/>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r>
              <a:rPr lang="en-US" sz="2400" dirty="0" smtClean="0"/>
              <a:t>Explore ways to generalize content or concepts</a:t>
            </a:r>
          </a:p>
          <a:p>
            <a:pPr marL="330200" indent="-330200" defTabSz="457200" eaLnBrk="1" hangingPunct="1">
              <a:lnSpc>
                <a:spcPct val="90000"/>
              </a:lnSpc>
              <a:buClr>
                <a:srgbClr val="0066FF"/>
              </a:buClr>
              <a:buFont typeface="Wingdings" pitchFamily="2" charset="2"/>
              <a:buNone/>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endParaRPr lang="en-US" sz="2400" dirty="0" smtClean="0"/>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r>
              <a:rPr lang="en-US" sz="2400" dirty="0" smtClean="0"/>
              <a:t>See generalization in action with visual learning software</a:t>
            </a:r>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endParaRPr lang="en-US" sz="2400" dirty="0"/>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r>
              <a:rPr lang="en-US" sz="2400" dirty="0" smtClean="0"/>
              <a:t>Review Current Research Study</a:t>
            </a:r>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endParaRPr lang="en-US" sz="2400" dirty="0" smtClean="0"/>
          </a:p>
          <a:p>
            <a:pPr marL="330200" indent="-330200" defTabSz="457200" eaLnBrk="1" hangingPunct="1">
              <a:lnSpc>
                <a:spcPct val="90000"/>
              </a:lnSpc>
              <a:buClr>
                <a:srgbClr val="0066FF"/>
              </a:buClr>
              <a:buFont typeface="Wingdings" pitchFamily="2" charset="2"/>
              <a:buChar char=""/>
              <a:tabLst>
                <a:tab pos="331788" algn="l"/>
                <a:tab pos="444500" algn="l"/>
                <a:tab pos="901700" algn="l"/>
                <a:tab pos="1358900" algn="l"/>
                <a:tab pos="1816100" algn="l"/>
                <a:tab pos="2273300" algn="l"/>
                <a:tab pos="2730500" algn="l"/>
                <a:tab pos="3187700" algn="l"/>
                <a:tab pos="3644900" algn="l"/>
                <a:tab pos="4102100" algn="l"/>
                <a:tab pos="4559300" algn="l"/>
                <a:tab pos="5016500" algn="l"/>
                <a:tab pos="5473700" algn="l"/>
                <a:tab pos="5930900" algn="l"/>
                <a:tab pos="6388100" algn="l"/>
                <a:tab pos="6845300" algn="l"/>
                <a:tab pos="7302500" algn="l"/>
                <a:tab pos="7759700" algn="l"/>
                <a:tab pos="8216900" algn="l"/>
                <a:tab pos="8674100" algn="l"/>
                <a:tab pos="9131300" algn="l"/>
              </a:tabLst>
            </a:pPr>
            <a:r>
              <a:rPr lang="en-US" sz="2400" dirty="0" smtClean="0"/>
              <a:t>Answer questions and generate enthusiasm!</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451">
                                            <p:txEl>
                                              <p:pRg st="1" end="1"/>
                                            </p:txEl>
                                          </p:spTgt>
                                        </p:tgtEl>
                                        <p:attrNameLst>
                                          <p:attrName>style.visibility</p:attrName>
                                        </p:attrNameLst>
                                      </p:cBhvr>
                                      <p:to>
                                        <p:strVal val="visible"/>
                                      </p:to>
                                    </p:set>
                                    <p:anim calcmode="lin" valueType="num">
                                      <p:cBhvr additive="base">
                                        <p:cTn id="7" dur="500" fill="hold"/>
                                        <p:tgtEl>
                                          <p:spTgt spid="1044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4451">
                                            <p:txEl>
                                              <p:pRg st="3" end="3"/>
                                            </p:txEl>
                                          </p:spTgt>
                                        </p:tgtEl>
                                        <p:attrNameLst>
                                          <p:attrName>style.visibility</p:attrName>
                                        </p:attrNameLst>
                                      </p:cBhvr>
                                      <p:to>
                                        <p:strVal val="visible"/>
                                      </p:to>
                                    </p:set>
                                    <p:anim calcmode="lin" valueType="num">
                                      <p:cBhvr additive="base">
                                        <p:cTn id="13" dur="500" fill="hold"/>
                                        <p:tgtEl>
                                          <p:spTgt spid="10445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4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4451">
                                            <p:txEl>
                                              <p:pRg st="5" end="5"/>
                                            </p:txEl>
                                          </p:spTgt>
                                        </p:tgtEl>
                                        <p:attrNameLst>
                                          <p:attrName>style.visibility</p:attrName>
                                        </p:attrNameLst>
                                      </p:cBhvr>
                                      <p:to>
                                        <p:strVal val="visible"/>
                                      </p:to>
                                    </p:set>
                                    <p:anim calcmode="lin" valueType="num">
                                      <p:cBhvr additive="base">
                                        <p:cTn id="19" dur="500" fill="hold"/>
                                        <p:tgtEl>
                                          <p:spTgt spid="10445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45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4451">
                                            <p:txEl>
                                              <p:pRg st="7" end="7"/>
                                            </p:txEl>
                                          </p:spTgt>
                                        </p:tgtEl>
                                        <p:attrNameLst>
                                          <p:attrName>style.visibility</p:attrName>
                                        </p:attrNameLst>
                                      </p:cBhvr>
                                      <p:to>
                                        <p:strVal val="visible"/>
                                      </p:to>
                                    </p:set>
                                    <p:anim calcmode="lin" valueType="num">
                                      <p:cBhvr additive="base">
                                        <p:cTn id="25" dur="500" fill="hold"/>
                                        <p:tgtEl>
                                          <p:spTgt spid="10445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45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4451">
                                            <p:txEl>
                                              <p:pRg st="9" end="9"/>
                                            </p:txEl>
                                          </p:spTgt>
                                        </p:tgtEl>
                                        <p:attrNameLst>
                                          <p:attrName>style.visibility</p:attrName>
                                        </p:attrNameLst>
                                      </p:cBhvr>
                                      <p:to>
                                        <p:strVal val="visible"/>
                                      </p:to>
                                    </p:set>
                                    <p:anim calcmode="lin" valueType="num">
                                      <p:cBhvr additive="base">
                                        <p:cTn id="31" dur="500" fill="hold"/>
                                        <p:tgtEl>
                                          <p:spTgt spid="104451">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445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0" y="990600"/>
            <a:ext cx="9144000" cy="1143000"/>
          </a:xfrm>
          <a:ln/>
        </p:spPr>
        <p:txBody>
          <a:bodyPr lIns="90000" tIns="46800" rIns="90000" bIns="46800"/>
          <a:lstStyle/>
          <a:p>
            <a:pPr marL="533400" indent="-533400" defTabSz="457200">
              <a:lnSpc>
                <a:spcPct val="8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8800" dirty="0"/>
              <a:t/>
            </a:r>
            <a:br>
              <a:rPr lang="en-US" sz="8800" dirty="0"/>
            </a:br>
            <a:r>
              <a:rPr lang="en-US" sz="4400" dirty="0"/>
              <a:t>Generalizing </a:t>
            </a:r>
            <a:r>
              <a:rPr lang="en-US" sz="4400" dirty="0" smtClean="0"/>
              <a:t>Between Environments</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533400" y="1219200"/>
            <a:ext cx="7772400" cy="4525963"/>
          </a:xfrm>
          <a:ln/>
        </p:spPr>
        <p:txBody>
          <a:bodyPr lIns="90000" tIns="46800" rIns="90000" bIns="46800">
            <a:normAutofit/>
          </a:bodyPr>
          <a:lstStyle/>
          <a:p>
            <a:pPr marL="0" indent="0" algn="ctr"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School-Home-Community</a:t>
            </a:r>
            <a:endParaRPr lang="en-US" sz="2800" dirty="0" smtClean="0"/>
          </a:p>
        </p:txBody>
      </p:sp>
      <p:sp>
        <p:nvSpPr>
          <p:cNvPr id="2" name="Rectangle 1"/>
          <p:cNvSpPr/>
          <p:nvPr/>
        </p:nvSpPr>
        <p:spPr>
          <a:xfrm>
            <a:off x="533400" y="1752600"/>
            <a:ext cx="8153400" cy="830997"/>
          </a:xfrm>
          <a:prstGeom prst="rect">
            <a:avLst/>
          </a:prstGeom>
        </p:spPr>
        <p:txBody>
          <a:bodyPr wrap="square">
            <a:spAutoFit/>
          </a:bodyPr>
          <a:lstStyle/>
          <a:p>
            <a:r>
              <a:rPr lang="en-US" b="0" dirty="0">
                <a:solidFill>
                  <a:schemeClr val="accent1">
                    <a:lumMod val="75000"/>
                  </a:schemeClr>
                </a:solidFill>
              </a:rPr>
              <a:t>Hardware:</a:t>
            </a:r>
          </a:p>
          <a:p>
            <a:r>
              <a:rPr lang="en-US" b="0" dirty="0">
                <a:solidFill>
                  <a:schemeClr val="accent1">
                    <a:lumMod val="75000"/>
                  </a:schemeClr>
                </a:solidFill>
              </a:rPr>
              <a:t>Tablet Computers, Cell Phones, Laptops, Nintendo DS…</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971800"/>
            <a:ext cx="2517256" cy="1843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50" y="2971800"/>
            <a:ext cx="1962150" cy="2881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5693" y="2747290"/>
            <a:ext cx="1514475" cy="10489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2657651"/>
            <a:ext cx="1586003" cy="1586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4600" y="4572000"/>
            <a:ext cx="2819400" cy="21114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48331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ppt_x"/>
                                          </p:val>
                                        </p:tav>
                                        <p:tav tm="100000">
                                          <p:val>
                                            <p:strVal val="#ppt_x"/>
                                          </p:val>
                                        </p:tav>
                                      </p:tavLst>
                                    </p:anim>
                                    <p:anim calcmode="lin" valueType="num">
                                      <p:cBhvr additive="base">
                                        <p:cTn id="14"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70"/>
                                        </p:tgtEl>
                                        <p:attrNameLst>
                                          <p:attrName>style.visibility</p:attrName>
                                        </p:attrNameLst>
                                      </p:cBhvr>
                                      <p:to>
                                        <p:strVal val="visible"/>
                                      </p:to>
                                    </p:set>
                                    <p:anim calcmode="lin" valueType="num">
                                      <p:cBhvr additive="base">
                                        <p:cTn id="19" dur="500" fill="hold"/>
                                        <p:tgtEl>
                                          <p:spTgt spid="11270"/>
                                        </p:tgtEl>
                                        <p:attrNameLst>
                                          <p:attrName>ppt_x</p:attrName>
                                        </p:attrNameLst>
                                      </p:cBhvr>
                                      <p:tavLst>
                                        <p:tav tm="0">
                                          <p:val>
                                            <p:strVal val="#ppt_x"/>
                                          </p:val>
                                        </p:tav>
                                        <p:tav tm="100000">
                                          <p:val>
                                            <p:strVal val="#ppt_x"/>
                                          </p:val>
                                        </p:tav>
                                      </p:tavLst>
                                    </p:anim>
                                    <p:anim calcmode="lin" valueType="num">
                                      <p:cBhvr additive="base">
                                        <p:cTn id="20"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8"/>
                                        </p:tgtEl>
                                        <p:attrNameLst>
                                          <p:attrName>style.visibility</p:attrName>
                                        </p:attrNameLst>
                                      </p:cBhvr>
                                      <p:to>
                                        <p:strVal val="visible"/>
                                      </p:to>
                                    </p:set>
                                    <p:anim calcmode="lin" valueType="num">
                                      <p:cBhvr additive="base">
                                        <p:cTn id="25" dur="500" fill="hold"/>
                                        <p:tgtEl>
                                          <p:spTgt spid="11268"/>
                                        </p:tgtEl>
                                        <p:attrNameLst>
                                          <p:attrName>ppt_x</p:attrName>
                                        </p:attrNameLst>
                                      </p:cBhvr>
                                      <p:tavLst>
                                        <p:tav tm="0">
                                          <p:val>
                                            <p:strVal val="#ppt_x"/>
                                          </p:val>
                                        </p:tav>
                                        <p:tav tm="100000">
                                          <p:val>
                                            <p:strVal val="#ppt_x"/>
                                          </p:val>
                                        </p:tav>
                                      </p:tavLst>
                                    </p:anim>
                                    <p:anim calcmode="lin" valueType="num">
                                      <p:cBhvr additive="base">
                                        <p:cTn id="26"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271"/>
                                        </p:tgtEl>
                                        <p:attrNameLst>
                                          <p:attrName>style.visibility</p:attrName>
                                        </p:attrNameLst>
                                      </p:cBhvr>
                                      <p:to>
                                        <p:strVal val="visible"/>
                                      </p:to>
                                    </p:set>
                                    <p:anim calcmode="lin" valueType="num">
                                      <p:cBhvr additive="base">
                                        <p:cTn id="31" dur="500" fill="hold"/>
                                        <p:tgtEl>
                                          <p:spTgt spid="11271"/>
                                        </p:tgtEl>
                                        <p:attrNameLst>
                                          <p:attrName>ppt_x</p:attrName>
                                        </p:attrNameLst>
                                      </p:cBhvr>
                                      <p:tavLst>
                                        <p:tav tm="0">
                                          <p:val>
                                            <p:strVal val="#ppt_x"/>
                                          </p:val>
                                        </p:tav>
                                        <p:tav tm="100000">
                                          <p:val>
                                            <p:strVal val="#ppt_x"/>
                                          </p:val>
                                        </p:tav>
                                      </p:tavLst>
                                    </p:anim>
                                    <p:anim calcmode="lin" valueType="num">
                                      <p:cBhvr additive="base">
                                        <p:cTn id="32"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0" y="1066800"/>
            <a:ext cx="9144000" cy="1143000"/>
          </a:xfrm>
          <a:ln/>
        </p:spPr>
        <p:txBody>
          <a:bodyPr lIns="90000" tIns="46800" rIns="90000" bIns="46800"/>
          <a:lstStyle/>
          <a:p>
            <a:pPr marL="533400" indent="-533400" defTabSz="457200">
              <a:lnSpc>
                <a:spcPct val="8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8800" dirty="0"/>
              <a:t/>
            </a:r>
            <a:br>
              <a:rPr lang="en-US" sz="8800" dirty="0"/>
            </a:br>
            <a:r>
              <a:rPr lang="en-US" sz="4400" dirty="0"/>
              <a:t>Generalizing </a:t>
            </a:r>
            <a:r>
              <a:rPr lang="en-US" sz="4400" dirty="0" smtClean="0"/>
              <a:t>Between Environments</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533400" y="1219200"/>
            <a:ext cx="7772400" cy="4525963"/>
          </a:xfrm>
          <a:ln/>
        </p:spPr>
        <p:txBody>
          <a:bodyPr lIns="90000" tIns="46800" rIns="90000" bIns="46800">
            <a:normAutofit/>
          </a:bodyPr>
          <a:lstStyle/>
          <a:p>
            <a:pPr marL="0" indent="0" algn="ctr"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t>School-Home-Community</a:t>
            </a:r>
            <a:endParaRPr lang="en-US" sz="2800" dirty="0" smtClean="0"/>
          </a:p>
        </p:txBody>
      </p:sp>
      <p:sp>
        <p:nvSpPr>
          <p:cNvPr id="2" name="TextBox 1"/>
          <p:cNvSpPr txBox="1"/>
          <p:nvPr/>
        </p:nvSpPr>
        <p:spPr>
          <a:xfrm>
            <a:off x="609600" y="1828800"/>
            <a:ext cx="8229600" cy="1569660"/>
          </a:xfrm>
          <a:prstGeom prst="rect">
            <a:avLst/>
          </a:prstGeom>
          <a:noFill/>
        </p:spPr>
        <p:txBody>
          <a:bodyPr wrap="square" rtlCol="0">
            <a:spAutoFit/>
          </a:bodyPr>
          <a:lstStyle/>
          <a:p>
            <a:endParaRPr lang="en-US" b="0" dirty="0">
              <a:solidFill>
                <a:schemeClr val="accent1">
                  <a:lumMod val="75000"/>
                </a:schemeClr>
              </a:solidFill>
            </a:endParaRPr>
          </a:p>
          <a:p>
            <a:r>
              <a:rPr lang="en-US" b="0" dirty="0" smtClean="0">
                <a:solidFill>
                  <a:schemeClr val="accent1">
                    <a:lumMod val="75000"/>
                  </a:schemeClr>
                </a:solidFill>
              </a:rPr>
              <a:t>Software: Technology can help generalize skills to multiple environments. Put a schedule on a xoom or Ipad tablet so it goes where they go!</a:t>
            </a:r>
            <a:endParaRPr lang="en-US" b="0" dirty="0">
              <a:solidFill>
                <a:schemeClr val="accent1">
                  <a:lumMod val="75000"/>
                </a:schemeClr>
              </a:solidFill>
            </a:endParaRPr>
          </a:p>
        </p:txBody>
      </p:sp>
      <p:pic>
        <p:nvPicPr>
          <p:cNvPr id="1024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6494" t="51305" r="21793" b="29549"/>
          <a:stretch/>
        </p:blipFill>
        <p:spPr bwMode="auto">
          <a:xfrm>
            <a:off x="1449456" y="4152245"/>
            <a:ext cx="7523922" cy="1458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476" y="4267200"/>
            <a:ext cx="725139" cy="7251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679174" y="5022674"/>
            <a:ext cx="596348" cy="261610"/>
          </a:xfrm>
          <a:prstGeom prst="rect">
            <a:avLst/>
          </a:prstGeom>
          <a:noFill/>
        </p:spPr>
        <p:txBody>
          <a:bodyPr wrap="square" rtlCol="0">
            <a:spAutoFit/>
          </a:bodyPr>
          <a:lstStyle/>
          <a:p>
            <a:r>
              <a:rPr lang="en-US" sz="1050" b="0" dirty="0" smtClean="0"/>
              <a:t>VizZle</a:t>
            </a:r>
            <a:endParaRPr lang="en-US" sz="1050" b="0" dirty="0"/>
          </a:p>
        </p:txBody>
      </p:sp>
    </p:spTree>
    <p:extLst>
      <p:ext uri="{BB962C8B-B14F-4D97-AF65-F5344CB8AC3E}">
        <p14:creationId xmlns:p14="http://schemas.microsoft.com/office/powerpoint/2010/main" val="41685102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0" y="990600"/>
            <a:ext cx="9144000" cy="1143000"/>
          </a:xfrm>
          <a:ln/>
        </p:spPr>
        <p:txBody>
          <a:bodyPr lIns="90000" tIns="46800" rIns="90000" bIns="46800"/>
          <a:lstStyle/>
          <a:p>
            <a:pPr marL="533400" indent="-533400" defTabSz="457200">
              <a:lnSpc>
                <a:spcPct val="8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8800" dirty="0"/>
              <a:t/>
            </a:r>
            <a:br>
              <a:rPr lang="en-US" sz="8800" dirty="0"/>
            </a:br>
            <a:r>
              <a:rPr lang="en-US" sz="4400" dirty="0"/>
              <a:t>Generalizing </a:t>
            </a:r>
            <a:r>
              <a:rPr lang="en-US" sz="4400" dirty="0" smtClean="0"/>
              <a:t>Between Environments</a:t>
            </a:r>
            <a:r>
              <a:rPr lang="en-US" dirty="0"/>
              <a:t/>
            </a:r>
            <a:br>
              <a:rPr lang="en-US" dirty="0"/>
            </a:br>
            <a:endParaRPr lang="en-US" i="1" dirty="0" smtClean="0">
              <a:solidFill>
                <a:srgbClr val="FF9933"/>
              </a:solidFill>
            </a:endParaRPr>
          </a:p>
        </p:txBody>
      </p:sp>
      <p:grpSp>
        <p:nvGrpSpPr>
          <p:cNvPr id="5" name="Group 3"/>
          <p:cNvGrpSpPr>
            <a:grpSpLocks/>
          </p:cNvGrpSpPr>
          <p:nvPr/>
        </p:nvGrpSpPr>
        <p:grpSpPr bwMode="auto">
          <a:xfrm>
            <a:off x="1066800" y="1519550"/>
            <a:ext cx="2209800" cy="2012950"/>
            <a:chOff x="720" y="1200"/>
            <a:chExt cx="2255" cy="1892"/>
          </a:xfrm>
        </p:grpSpPr>
        <p:pic>
          <p:nvPicPr>
            <p:cNvPr id="6" name="Picture 4"/>
            <p:cNvPicPr>
              <a:picLocks noChangeAspect="1" noChangeArrowheads="1"/>
            </p:cNvPicPr>
            <p:nvPr/>
          </p:nvPicPr>
          <p:blipFill>
            <a:blip r:embed="rId3"/>
            <a:srcRect l="17752" t="7458" r="23837" b="5333"/>
            <a:stretch>
              <a:fillRect/>
            </a:stretch>
          </p:blipFill>
          <p:spPr bwMode="auto">
            <a:xfrm>
              <a:off x="720" y="1200"/>
              <a:ext cx="2256" cy="1893"/>
            </a:xfrm>
            <a:prstGeom prst="rect">
              <a:avLst/>
            </a:prstGeom>
            <a:noFill/>
            <a:ln w="9525">
              <a:noFill/>
              <a:round/>
              <a:headEnd/>
              <a:tailEnd/>
            </a:ln>
          </p:spPr>
        </p:pic>
        <p:sp>
          <p:nvSpPr>
            <p:cNvPr id="7" name="Text Box 5"/>
            <p:cNvSpPr txBox="1">
              <a:spLocks noChangeArrowheads="1"/>
            </p:cNvSpPr>
            <p:nvPr/>
          </p:nvSpPr>
          <p:spPr bwMode="auto">
            <a:xfrm>
              <a:off x="720" y="1200"/>
              <a:ext cx="2256" cy="1893"/>
            </a:xfrm>
            <a:prstGeom prst="rect">
              <a:avLst/>
            </a:prstGeom>
            <a:noFill/>
            <a:ln w="9525">
              <a:noFill/>
              <a:round/>
              <a:headEnd/>
              <a:tailEnd/>
            </a:ln>
          </p:spPr>
          <p:txBody>
            <a:bodyPr wrap="none" anchor="ctr"/>
            <a:lstStyle/>
            <a:p>
              <a:endParaRPr lang="en-US" dirty="0"/>
            </a:p>
          </p:txBody>
        </p:sp>
      </p:grpSp>
      <p:pic>
        <p:nvPicPr>
          <p:cNvPr id="8" name="Picture 6"/>
          <p:cNvPicPr>
            <a:picLocks noChangeAspect="1" noChangeArrowheads="1"/>
          </p:cNvPicPr>
          <p:nvPr/>
        </p:nvPicPr>
        <p:blipFill>
          <a:blip r:embed="rId4"/>
          <a:srcRect l="63646" t="16736" r="4021" b="16467"/>
          <a:stretch>
            <a:fillRect/>
          </a:stretch>
        </p:blipFill>
        <p:spPr bwMode="auto">
          <a:xfrm>
            <a:off x="3657600" y="1447800"/>
            <a:ext cx="2559050" cy="2971800"/>
          </a:xfrm>
          <a:prstGeom prst="rect">
            <a:avLst/>
          </a:prstGeom>
          <a:noFill/>
          <a:ln w="9525">
            <a:noFill/>
            <a:round/>
            <a:headEnd/>
            <a:tailEnd/>
          </a:ln>
        </p:spPr>
      </p:pic>
      <p:pic>
        <p:nvPicPr>
          <p:cNvPr id="9" name="Picture 4"/>
          <p:cNvPicPr>
            <a:picLocks noChangeAspect="1" noChangeArrowheads="1"/>
          </p:cNvPicPr>
          <p:nvPr/>
        </p:nvPicPr>
        <p:blipFill>
          <a:blip r:embed="rId5"/>
          <a:srcRect l="4315" t="27007" r="29724" b="23004"/>
          <a:stretch>
            <a:fillRect/>
          </a:stretch>
        </p:blipFill>
        <p:spPr bwMode="auto">
          <a:xfrm>
            <a:off x="685800" y="3996744"/>
            <a:ext cx="3276600" cy="1373188"/>
          </a:xfrm>
          <a:prstGeom prst="rect">
            <a:avLst/>
          </a:prstGeom>
          <a:noFill/>
          <a:ln w="9525">
            <a:noFill/>
            <a:round/>
            <a:headEnd/>
            <a:tailEnd/>
          </a:ln>
        </p:spPr>
      </p:pic>
      <p:pic>
        <p:nvPicPr>
          <p:cNvPr id="10" name="Picture 5"/>
          <p:cNvPicPr>
            <a:picLocks noChangeAspect="1" noChangeArrowheads="1"/>
          </p:cNvPicPr>
          <p:nvPr/>
        </p:nvPicPr>
        <p:blipFill>
          <a:blip r:embed="rId6"/>
          <a:srcRect l="17110" t="21927" r="25441" b="3125"/>
          <a:stretch>
            <a:fillRect/>
          </a:stretch>
        </p:blipFill>
        <p:spPr bwMode="auto">
          <a:xfrm>
            <a:off x="6324600" y="1443037"/>
            <a:ext cx="2326136" cy="2066925"/>
          </a:xfrm>
          <a:prstGeom prst="rect">
            <a:avLst/>
          </a:prstGeom>
          <a:noFill/>
          <a:ln w="9525">
            <a:noFill/>
            <a:round/>
            <a:headEnd/>
            <a:tailEnd/>
          </a:ln>
        </p:spPr>
      </p:pic>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6168" t="50000" r="64510" b="29676"/>
          <a:stretch/>
        </p:blipFill>
        <p:spPr bwMode="auto">
          <a:xfrm>
            <a:off x="4522307" y="4395213"/>
            <a:ext cx="2965361" cy="194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14605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228600" y="228600"/>
            <a:ext cx="9144000" cy="685800"/>
          </a:xfrm>
          <a:ln/>
        </p:spPr>
        <p:txBody>
          <a:bodyPr lIns="90000" tIns="46800" rIns="90000" bIns="46800"/>
          <a:lstStyle/>
          <a:p>
            <a:pPr marL="533400" indent="-533400" defTabSz="457200">
              <a:lnSpc>
                <a:spcPct val="8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4000" dirty="0" smtClean="0"/>
              <a:t>Bringing it all together:</a:t>
            </a:r>
            <a:endParaRPr lang="en-US" sz="4000" i="1" dirty="0" smtClean="0">
              <a:solidFill>
                <a:srgbClr val="FF9933"/>
              </a:solidFill>
            </a:endParaRPr>
          </a:p>
        </p:txBody>
      </p:sp>
      <p:sp>
        <p:nvSpPr>
          <p:cNvPr id="2" name="TextBox 1"/>
          <p:cNvSpPr txBox="1"/>
          <p:nvPr/>
        </p:nvSpPr>
        <p:spPr>
          <a:xfrm>
            <a:off x="381000" y="838200"/>
            <a:ext cx="5257800" cy="461665"/>
          </a:xfrm>
          <a:prstGeom prst="rect">
            <a:avLst/>
          </a:prstGeom>
          <a:noFill/>
        </p:spPr>
        <p:txBody>
          <a:bodyPr wrap="square" rtlCol="0">
            <a:spAutoFit/>
          </a:bodyPr>
          <a:lstStyle/>
          <a:p>
            <a:r>
              <a:rPr lang="en-US" dirty="0" smtClean="0"/>
              <a:t>1. Introduce your concept…</a:t>
            </a:r>
            <a:endParaRPr lang="en-US" dirty="0"/>
          </a:p>
        </p:txBody>
      </p:sp>
      <p:pic>
        <p:nvPicPr>
          <p:cNvPr id="3" name="Picture 2" descr="Page 1 intr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447800"/>
            <a:ext cx="6540500" cy="4938745"/>
          </a:xfrm>
          <a:prstGeom prst="rect">
            <a:avLst/>
          </a:prstGeom>
        </p:spPr>
      </p:pic>
      <p:pic>
        <p:nvPicPr>
          <p:cNvPr id="4" name="Picture 3" descr="page 2 intr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1447800"/>
            <a:ext cx="6369480" cy="4813300"/>
          </a:xfrm>
          <a:prstGeom prst="rect">
            <a:avLst/>
          </a:prstGeom>
        </p:spPr>
      </p:pic>
      <p:pic>
        <p:nvPicPr>
          <p:cNvPr id="11" name="Picture 10" descr="real worl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 y="1295400"/>
            <a:ext cx="6692900" cy="4953000"/>
          </a:xfrm>
          <a:prstGeom prst="rect">
            <a:avLst/>
          </a:prstGeom>
        </p:spPr>
      </p:pic>
      <p:pic>
        <p:nvPicPr>
          <p:cNvPr id="12" name="Picture 11" descr="intro 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400" y="1371600"/>
            <a:ext cx="6616700" cy="4927600"/>
          </a:xfrm>
          <a:prstGeom prst="rect">
            <a:avLst/>
          </a:prstGeom>
        </p:spPr>
      </p:pic>
      <p:pic>
        <p:nvPicPr>
          <p:cNvPr id="13" name="Picture 12" descr="Intro 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400" y="1371600"/>
            <a:ext cx="6591300" cy="4953000"/>
          </a:xfrm>
          <a:prstGeom prst="rect">
            <a:avLst/>
          </a:prstGeom>
        </p:spPr>
      </p:pic>
      <p:pic>
        <p:nvPicPr>
          <p:cNvPr id="14" name="Picture 13" descr="Intro 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400" y="1371600"/>
            <a:ext cx="6604000" cy="4940300"/>
          </a:xfrm>
          <a:prstGeom prst="rect">
            <a:avLst/>
          </a:prstGeom>
        </p:spPr>
      </p:pic>
    </p:spTree>
    <p:extLst>
      <p:ext uri="{BB962C8B-B14F-4D97-AF65-F5344CB8AC3E}">
        <p14:creationId xmlns:p14="http://schemas.microsoft.com/office/powerpoint/2010/main" val="19995605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Scaffold… (High Interest!)</a:t>
            </a:r>
          </a:p>
        </p:txBody>
      </p:sp>
      <p:pic>
        <p:nvPicPr>
          <p:cNvPr id="3" name="Picture 2" descr="errorles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1143000"/>
            <a:ext cx="2997200" cy="5194300"/>
          </a:xfrm>
          <a:prstGeom prst="rect">
            <a:avLst/>
          </a:prstGeom>
        </p:spPr>
      </p:pic>
      <p:pic>
        <p:nvPicPr>
          <p:cNvPr id="4" name="Picture 3" descr="buil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7000" y="1143000"/>
            <a:ext cx="4439850" cy="5207000"/>
          </a:xfrm>
          <a:prstGeom prst="rect">
            <a:avLst/>
          </a:prstGeom>
        </p:spPr>
      </p:pic>
      <p:pic>
        <p:nvPicPr>
          <p:cNvPr id="5" name="Picture 4" descr="Building.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0200" y="1143000"/>
            <a:ext cx="6711808" cy="5181600"/>
          </a:xfrm>
          <a:prstGeom prst="rect">
            <a:avLst/>
          </a:prstGeom>
        </p:spPr>
      </p:pic>
    </p:spTree>
    <p:extLst>
      <p:ext uri="{BB962C8B-B14F-4D97-AF65-F5344CB8AC3E}">
        <p14:creationId xmlns:p14="http://schemas.microsoft.com/office/powerpoint/2010/main" val="34385825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Generalize pictures…</a:t>
            </a:r>
          </a:p>
        </p:txBody>
      </p:sp>
      <p:pic>
        <p:nvPicPr>
          <p:cNvPr id="2" name="Picture 1" descr="Buildi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524000"/>
            <a:ext cx="6399248" cy="4940300"/>
          </a:xfrm>
          <a:prstGeom prst="rect">
            <a:avLst/>
          </a:prstGeom>
        </p:spPr>
      </p:pic>
      <p:pic>
        <p:nvPicPr>
          <p:cNvPr id="6" name="Picture 5" descr="generaliz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800" y="1447800"/>
            <a:ext cx="6631552" cy="5054600"/>
          </a:xfrm>
          <a:prstGeom prst="rect">
            <a:avLst/>
          </a:prstGeom>
        </p:spPr>
      </p:pic>
      <p:pic>
        <p:nvPicPr>
          <p:cNvPr id="7" name="Picture 6" descr="generalize 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7800" y="1295401"/>
            <a:ext cx="6981129" cy="5257800"/>
          </a:xfrm>
          <a:prstGeom prst="rect">
            <a:avLst/>
          </a:prstGeom>
        </p:spPr>
      </p:pic>
    </p:spTree>
    <p:extLst>
      <p:ext uri="{BB962C8B-B14F-4D97-AF65-F5344CB8AC3E}">
        <p14:creationId xmlns:p14="http://schemas.microsoft.com/office/powerpoint/2010/main" val="14277649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Generalize tasks…</a:t>
            </a:r>
          </a:p>
        </p:txBody>
      </p:sp>
      <p:pic>
        <p:nvPicPr>
          <p:cNvPr id="2" name="Picture 1" descr="generalize 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752600"/>
            <a:ext cx="7467600" cy="3653242"/>
          </a:xfrm>
          <a:prstGeom prst="rect">
            <a:avLst/>
          </a:prstGeom>
        </p:spPr>
      </p:pic>
      <p:pic>
        <p:nvPicPr>
          <p:cNvPr id="6" name="Picture 5" descr="generalize 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1752600"/>
            <a:ext cx="7530253" cy="3657600"/>
          </a:xfrm>
          <a:prstGeom prst="rect">
            <a:avLst/>
          </a:prstGeom>
        </p:spPr>
      </p:pic>
    </p:spTree>
    <p:extLst>
      <p:ext uri="{BB962C8B-B14F-4D97-AF65-F5344CB8AC3E}">
        <p14:creationId xmlns:p14="http://schemas.microsoft.com/office/powerpoint/2010/main" val="14277649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152400"/>
            <a:ext cx="8229600" cy="1143000"/>
          </a:xfrm>
          <a:ln/>
        </p:spPr>
        <p:txBody>
          <a:bodyPr lIns="90000" tIns="46800" rIns="90000" bIns="46800">
            <a:normAutofit fontScale="90000"/>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Generalize into Natural Environment..</a:t>
            </a:r>
          </a:p>
        </p:txBody>
      </p:sp>
      <p:pic>
        <p:nvPicPr>
          <p:cNvPr id="3" name="Picture 2" descr="language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447800"/>
            <a:ext cx="8131616" cy="4267200"/>
          </a:xfrm>
          <a:prstGeom prst="rect">
            <a:avLst/>
          </a:prstGeom>
          <a:ln>
            <a:solidFill>
              <a:schemeClr val="tx1"/>
            </a:solidFill>
          </a:ln>
        </p:spPr>
      </p:pic>
      <p:pic>
        <p:nvPicPr>
          <p:cNvPr id="4" name="Picture 3" descr="language 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447800"/>
            <a:ext cx="8153400" cy="4267200"/>
          </a:xfrm>
          <a:prstGeom prst="rect">
            <a:avLst/>
          </a:prstGeom>
        </p:spPr>
      </p:pic>
    </p:spTree>
    <p:extLst>
      <p:ext uri="{BB962C8B-B14F-4D97-AF65-F5344CB8AC3E}">
        <p14:creationId xmlns:p14="http://schemas.microsoft.com/office/powerpoint/2010/main" val="557593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Generalize on the go!</a:t>
            </a:r>
          </a:p>
        </p:txBody>
      </p:sp>
      <p:pic>
        <p:nvPicPr>
          <p:cNvPr id="3" name="Picture 2" descr="puzzle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143000"/>
            <a:ext cx="5279845" cy="5257800"/>
          </a:xfrm>
          <a:prstGeom prst="rect">
            <a:avLst/>
          </a:prstGeom>
        </p:spPr>
      </p:pic>
      <p:pic>
        <p:nvPicPr>
          <p:cNvPr id="4" name="Picture 3" descr="puzzle 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1066799"/>
            <a:ext cx="5486400" cy="5521271"/>
          </a:xfrm>
          <a:prstGeom prst="rect">
            <a:avLst/>
          </a:prstGeom>
        </p:spPr>
      </p:pic>
      <p:pic>
        <p:nvPicPr>
          <p:cNvPr id="5" name="Picture 4" descr="puzzle 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0200" y="1243246"/>
            <a:ext cx="5562600" cy="5538879"/>
          </a:xfrm>
          <a:prstGeom prst="rect">
            <a:avLst/>
          </a:prstGeom>
        </p:spPr>
      </p:pic>
      <p:pic>
        <p:nvPicPr>
          <p:cNvPr id="7" name="Picture 6" descr="puzzle 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6400" y="1143000"/>
            <a:ext cx="5562600" cy="5550612"/>
          </a:xfrm>
          <a:prstGeom prst="rect">
            <a:avLst/>
          </a:prstGeom>
        </p:spPr>
      </p:pic>
      <p:pic>
        <p:nvPicPr>
          <p:cNvPr id="8" name="Picture 7" descr="puzzle 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2600" y="1219200"/>
            <a:ext cx="5410200" cy="5410200"/>
          </a:xfrm>
          <a:prstGeom prst="rect">
            <a:avLst/>
          </a:prstGeom>
        </p:spPr>
      </p:pic>
    </p:spTree>
    <p:extLst>
      <p:ext uri="{BB962C8B-B14F-4D97-AF65-F5344CB8AC3E}">
        <p14:creationId xmlns:p14="http://schemas.microsoft.com/office/powerpoint/2010/main" val="557593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Research…</a:t>
            </a:r>
          </a:p>
        </p:txBody>
      </p:sp>
      <p:pic>
        <p:nvPicPr>
          <p:cNvPr id="3" name="Picture 2" descr="Innovat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295400"/>
            <a:ext cx="8077200" cy="3810000"/>
          </a:xfrm>
          <a:prstGeom prst="rect">
            <a:avLst/>
          </a:prstGeom>
        </p:spPr>
      </p:pic>
    </p:spTree>
    <p:extLst>
      <p:ext uri="{BB962C8B-B14F-4D97-AF65-F5344CB8AC3E}">
        <p14:creationId xmlns:p14="http://schemas.microsoft.com/office/powerpoint/2010/main" val="5575930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57200" y="273050"/>
            <a:ext cx="8231188" cy="1149350"/>
          </a:xfrm>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The Research...</a:t>
            </a:r>
          </a:p>
        </p:txBody>
      </p:sp>
      <p:sp>
        <p:nvSpPr>
          <p:cNvPr id="22530" name="Rectangle 3"/>
          <p:cNvSpPr>
            <a:spLocks noGrp="1" noChangeArrowheads="1"/>
          </p:cNvSpPr>
          <p:nvPr>
            <p:ph idx="1"/>
          </p:nvPr>
        </p:nvSpPr>
        <p:spPr>
          <a:xfrm>
            <a:off x="762000" y="1828800"/>
            <a:ext cx="4267200" cy="4572000"/>
          </a:xfrm>
        </p:spPr>
        <p:txBody>
          <a:bodyPr lIns="90000" tIns="46800" rIns="90000" bIns="46800"/>
          <a:lstStyle/>
          <a:p>
            <a:pPr marL="684213" indent="-682625" defTabSz="457200">
              <a:lnSpc>
                <a:spcPct val="80000"/>
              </a:lnSpc>
              <a:buSzPct val="45000"/>
              <a:buFont typeface="Wingdings" pitchFamily="2" charset="2"/>
              <a:buChar char=""/>
              <a:tabLst>
                <a:tab pos="684213"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pPr>
            <a:r>
              <a:rPr lang="en-US" sz="2400" dirty="0" smtClean="0">
                <a:solidFill>
                  <a:srgbClr val="000000"/>
                </a:solidFill>
                <a:latin typeface="Tahoma" pitchFamily="34" charset="0"/>
                <a:cs typeface="Tahoma" pitchFamily="34" charset="0"/>
              </a:rPr>
              <a:t>Research has proven that individuals with ASD typically use visual processing as their dominant information processing mode, and because of that strength they usually possess a heightened interest in visual materials (Furth, 1981).</a:t>
            </a:r>
            <a:r>
              <a:rPr lang="en-US" sz="3100" dirty="0" smtClean="0">
                <a:solidFill>
                  <a:srgbClr val="000000"/>
                </a:solidFill>
                <a:latin typeface="Tahoma" pitchFamily="34" charset="0"/>
                <a:cs typeface="Tahoma" pitchFamily="34" charset="0"/>
              </a:rPr>
              <a:t>  </a:t>
            </a:r>
          </a:p>
        </p:txBody>
      </p:sp>
      <p:pic>
        <p:nvPicPr>
          <p:cNvPr id="22531" name="Picture 4" descr="MP900442524[1]"/>
          <p:cNvPicPr>
            <a:picLocks noChangeAspect="1" noChangeArrowheads="1"/>
          </p:cNvPicPr>
          <p:nvPr/>
        </p:nvPicPr>
        <p:blipFill>
          <a:blip r:embed="rId3"/>
          <a:srcRect/>
          <a:stretch>
            <a:fillRect/>
          </a:stretch>
        </p:blipFill>
        <p:spPr bwMode="auto">
          <a:xfrm>
            <a:off x="5334000" y="2116138"/>
            <a:ext cx="3357563" cy="30940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down)">
                                      <p:cBhvr>
                                        <p:cTn id="7" dur="580">
                                          <p:stCondLst>
                                            <p:cond delay="0"/>
                                          </p:stCondLst>
                                        </p:cTn>
                                        <p:tgtEl>
                                          <p:spTgt spid="22531"/>
                                        </p:tgtEl>
                                      </p:cBhvr>
                                    </p:animEffect>
                                    <p:anim calcmode="lin" valueType="num">
                                      <p:cBhvr>
                                        <p:cTn id="8" dur="1822" tmFilter="0,0; 0.14,0.36; 0.43,0.73; 0.71,0.91; 1.0,1.0">
                                          <p:stCondLst>
                                            <p:cond delay="0"/>
                                          </p:stCondLst>
                                        </p:cTn>
                                        <p:tgtEl>
                                          <p:spTgt spid="2253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1"/>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1"/>
                                        </p:tgtEl>
                                      </p:cBhvr>
                                      <p:to x="100000" y="60000"/>
                                    </p:animScale>
                                    <p:animScale>
                                      <p:cBhvr>
                                        <p:cTn id="14" dur="166" decel="50000">
                                          <p:stCondLst>
                                            <p:cond delay="676"/>
                                          </p:stCondLst>
                                        </p:cTn>
                                        <p:tgtEl>
                                          <p:spTgt spid="22531"/>
                                        </p:tgtEl>
                                      </p:cBhvr>
                                      <p:to x="100000" y="100000"/>
                                    </p:animScale>
                                    <p:animScale>
                                      <p:cBhvr>
                                        <p:cTn id="15" dur="26">
                                          <p:stCondLst>
                                            <p:cond delay="1312"/>
                                          </p:stCondLst>
                                        </p:cTn>
                                        <p:tgtEl>
                                          <p:spTgt spid="22531"/>
                                        </p:tgtEl>
                                      </p:cBhvr>
                                      <p:to x="100000" y="80000"/>
                                    </p:animScale>
                                    <p:animScale>
                                      <p:cBhvr>
                                        <p:cTn id="16" dur="166" decel="50000">
                                          <p:stCondLst>
                                            <p:cond delay="1338"/>
                                          </p:stCondLst>
                                        </p:cTn>
                                        <p:tgtEl>
                                          <p:spTgt spid="22531"/>
                                        </p:tgtEl>
                                      </p:cBhvr>
                                      <p:to x="100000" y="100000"/>
                                    </p:animScale>
                                    <p:animScale>
                                      <p:cBhvr>
                                        <p:cTn id="17" dur="26">
                                          <p:stCondLst>
                                            <p:cond delay="1642"/>
                                          </p:stCondLst>
                                        </p:cTn>
                                        <p:tgtEl>
                                          <p:spTgt spid="22531"/>
                                        </p:tgtEl>
                                      </p:cBhvr>
                                      <p:to x="100000" y="90000"/>
                                    </p:animScale>
                                    <p:animScale>
                                      <p:cBhvr>
                                        <p:cTn id="18" dur="166" decel="50000">
                                          <p:stCondLst>
                                            <p:cond delay="1668"/>
                                          </p:stCondLst>
                                        </p:cTn>
                                        <p:tgtEl>
                                          <p:spTgt spid="22531"/>
                                        </p:tgtEl>
                                      </p:cBhvr>
                                      <p:to x="100000" y="100000"/>
                                    </p:animScale>
                                    <p:animScale>
                                      <p:cBhvr>
                                        <p:cTn id="19" dur="26">
                                          <p:stCondLst>
                                            <p:cond delay="1808"/>
                                          </p:stCondLst>
                                        </p:cTn>
                                        <p:tgtEl>
                                          <p:spTgt spid="22531"/>
                                        </p:tgtEl>
                                      </p:cBhvr>
                                      <p:to x="100000" y="95000"/>
                                    </p:animScale>
                                    <p:animScale>
                                      <p:cBhvr>
                                        <p:cTn id="20" dur="166" decel="50000">
                                          <p:stCondLst>
                                            <p:cond delay="1834"/>
                                          </p:stCondLst>
                                        </p:cTn>
                                        <p:tgtEl>
                                          <p:spTgt spid="225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0"/>
            <a:ext cx="8229600" cy="1143000"/>
          </a:xfrm>
          <a:ln/>
        </p:spPr>
        <p:txBody>
          <a:bodyPr lIns="90000" tIns="46800" rIns="90000" bIns="46800">
            <a:normAutofit/>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Attributes…</a:t>
            </a:r>
          </a:p>
        </p:txBody>
      </p:sp>
      <p:pic>
        <p:nvPicPr>
          <p:cNvPr id="3" name="Picture 2" descr="attribut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524000"/>
            <a:ext cx="8458200" cy="2438400"/>
          </a:xfrm>
          <a:prstGeom prst="rect">
            <a:avLst/>
          </a:prstGeom>
        </p:spPr>
      </p:pic>
    </p:spTree>
    <p:extLst>
      <p:ext uri="{BB962C8B-B14F-4D97-AF65-F5344CB8AC3E}">
        <p14:creationId xmlns:p14="http://schemas.microsoft.com/office/powerpoint/2010/main" val="55759305"/>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A 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2286000"/>
            <a:ext cx="4368800" cy="2514600"/>
          </a:xfrm>
          <a:prstGeom prst="rect">
            <a:avLst/>
          </a:prstGeom>
        </p:spPr>
      </p:pic>
      <p:sp>
        <p:nvSpPr>
          <p:cNvPr id="3" name="Rectangle 2"/>
          <p:cNvSpPr txBox="1">
            <a:spLocks noChangeArrowheads="1"/>
          </p:cNvSpPr>
          <p:nvPr/>
        </p:nvSpPr>
        <p:spPr>
          <a:xfrm>
            <a:off x="609600" y="0"/>
            <a:ext cx="8229600" cy="1143000"/>
          </a:xfrm>
          <a:prstGeom prst="rect">
            <a:avLst/>
          </a:prstGeom>
          <a:ln/>
        </p:spPr>
        <p:txBody>
          <a:bodyPr vert="horz" lIns="90000" tIns="46800" rIns="90000" bIns="46800" rtlCol="0" anchor="b">
            <a:normAutofit/>
          </a:bodyPr>
          <a:lst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Concept…</a:t>
            </a:r>
          </a:p>
        </p:txBody>
      </p:sp>
    </p:spTree>
    <p:extLst>
      <p:ext uri="{BB962C8B-B14F-4D97-AF65-F5344CB8AC3E}">
        <p14:creationId xmlns:p14="http://schemas.microsoft.com/office/powerpoint/2010/main" val="3509107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09600" y="0"/>
            <a:ext cx="8229600" cy="1143000"/>
          </a:xfrm>
          <a:prstGeom prst="rect">
            <a:avLst/>
          </a:prstGeom>
          <a:ln/>
        </p:spPr>
        <p:txBody>
          <a:bodyPr vert="horz" lIns="90000" tIns="46800" rIns="90000" bIns="46800" rtlCol="0" anchor="b">
            <a:normAutofit/>
          </a:bodyPr>
          <a:lst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In Action (Demo)</a:t>
            </a:r>
          </a:p>
        </p:txBody>
      </p:sp>
      <p:sp>
        <p:nvSpPr>
          <p:cNvPr id="4" name="TextBox 3"/>
          <p:cNvSpPr txBox="1"/>
          <p:nvPr/>
        </p:nvSpPr>
        <p:spPr>
          <a:xfrm>
            <a:off x="838200" y="1143000"/>
            <a:ext cx="7391400" cy="461665"/>
          </a:xfrm>
          <a:prstGeom prst="rect">
            <a:avLst/>
          </a:prstGeom>
          <a:noFill/>
        </p:spPr>
        <p:txBody>
          <a:bodyPr wrap="square" rtlCol="0">
            <a:spAutoFit/>
          </a:bodyPr>
          <a:lstStyle/>
          <a:p>
            <a:r>
              <a:rPr lang="en-US" dirty="0" smtClean="0"/>
              <a:t>Study was conducted in 4 schools nationwide!</a:t>
            </a:r>
            <a:endParaRPr lang="en-US" dirty="0"/>
          </a:p>
        </p:txBody>
      </p:sp>
      <p:pic>
        <p:nvPicPr>
          <p:cNvPr id="5" name="Picture 4" descr="displ a 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1905000"/>
            <a:ext cx="4535330" cy="4483100"/>
          </a:xfrm>
          <a:prstGeom prst="rect">
            <a:avLst/>
          </a:prstGeom>
        </p:spPr>
      </p:pic>
      <p:pic>
        <p:nvPicPr>
          <p:cNvPr id="6" name="Picture 5" descr="Displa 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057400"/>
            <a:ext cx="7555282" cy="4267200"/>
          </a:xfrm>
          <a:prstGeom prst="rect">
            <a:avLst/>
          </a:prstGeom>
        </p:spPr>
      </p:pic>
      <p:pic>
        <p:nvPicPr>
          <p:cNvPr id="7" name="Picture 6" descr="displa 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752600"/>
            <a:ext cx="8610600" cy="4648200"/>
          </a:xfrm>
          <a:prstGeom prst="rect">
            <a:avLst/>
          </a:prstGeom>
        </p:spPr>
      </p:pic>
      <p:pic>
        <p:nvPicPr>
          <p:cNvPr id="8" name="Picture 7" descr="Displa 4.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00" y="1828800"/>
            <a:ext cx="5450816" cy="4876800"/>
          </a:xfrm>
          <a:prstGeom prst="rect">
            <a:avLst/>
          </a:prstGeom>
        </p:spPr>
      </p:pic>
      <p:pic>
        <p:nvPicPr>
          <p:cNvPr id="9" name="Picture 8" descr="displ 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81200" y="1752600"/>
            <a:ext cx="4978671" cy="4940300"/>
          </a:xfrm>
          <a:prstGeom prst="rect">
            <a:avLst/>
          </a:prstGeom>
        </p:spPr>
      </p:pic>
      <p:pic>
        <p:nvPicPr>
          <p:cNvPr id="10" name="Picture 9" descr="displa 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0" y="1752600"/>
            <a:ext cx="7310349" cy="4800600"/>
          </a:xfrm>
          <a:prstGeom prst="rect">
            <a:avLst/>
          </a:prstGeom>
        </p:spPr>
      </p:pic>
      <p:pic>
        <p:nvPicPr>
          <p:cNvPr id="11" name="Picture 10" descr="displa 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3000" y="1676400"/>
            <a:ext cx="7772400" cy="4944082"/>
          </a:xfrm>
          <a:prstGeom prst="rect">
            <a:avLst/>
          </a:prstGeom>
        </p:spPr>
      </p:pic>
      <p:pic>
        <p:nvPicPr>
          <p:cNvPr id="12" name="Picture 11" descr="displa 7.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1143000"/>
            <a:ext cx="9144000" cy="5397500"/>
          </a:xfrm>
          <a:prstGeom prst="rect">
            <a:avLst/>
          </a:prstGeom>
        </p:spPr>
      </p:pic>
      <p:pic>
        <p:nvPicPr>
          <p:cNvPr id="13" name="Picture 12" descr="displa 8.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1000" y="1447800"/>
            <a:ext cx="8411840" cy="4830136"/>
          </a:xfrm>
          <a:prstGeom prst="rect">
            <a:avLst/>
          </a:prstGeom>
        </p:spPr>
      </p:pic>
      <p:pic>
        <p:nvPicPr>
          <p:cNvPr id="14" name="Picture 13" descr="Displa 9.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1000" y="1371600"/>
            <a:ext cx="8380606" cy="4876800"/>
          </a:xfrm>
          <a:prstGeom prst="rect">
            <a:avLst/>
          </a:prstGeom>
        </p:spPr>
      </p:pic>
    </p:spTree>
    <p:extLst>
      <p:ext uri="{BB962C8B-B14F-4D97-AF65-F5344CB8AC3E}">
        <p14:creationId xmlns:p14="http://schemas.microsoft.com/office/powerpoint/2010/main" val="336449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0"/>
            <a:ext cx="8229600" cy="1143000"/>
          </a:xfrm>
          <a:prstGeom prst="rect">
            <a:avLst/>
          </a:prstGeom>
          <a:ln/>
        </p:spPr>
        <p:txBody>
          <a:bodyPr vert="horz" lIns="90000" tIns="46800" rIns="90000" bIns="46800" rtlCol="0" anchor="b">
            <a:normAutofit/>
          </a:bodyPr>
          <a:lst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Results…</a:t>
            </a:r>
          </a:p>
        </p:txBody>
      </p:sp>
      <p:pic>
        <p:nvPicPr>
          <p:cNvPr id="4" name="Picture 3" descr="result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1892300"/>
            <a:ext cx="5080000" cy="3060700"/>
          </a:xfrm>
          <a:prstGeom prst="rect">
            <a:avLst/>
          </a:prstGeom>
        </p:spPr>
      </p:pic>
    </p:spTree>
    <p:extLst>
      <p:ext uri="{BB962C8B-B14F-4D97-AF65-F5344CB8AC3E}">
        <p14:creationId xmlns:p14="http://schemas.microsoft.com/office/powerpoint/2010/main" val="3186523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0"/>
            <a:ext cx="8229600" cy="1143000"/>
          </a:xfrm>
          <a:prstGeom prst="rect">
            <a:avLst/>
          </a:prstGeom>
          <a:ln/>
        </p:spPr>
        <p:txBody>
          <a:bodyPr vert="horz" lIns="90000" tIns="46800" rIns="90000" bIns="46800" rtlCol="0" anchor="b">
            <a:normAutofit/>
          </a:bodyPr>
          <a:lst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Demo…</a:t>
            </a:r>
          </a:p>
        </p:txBody>
      </p:sp>
      <p:pic>
        <p:nvPicPr>
          <p:cNvPr id="4" name="Picture 3" descr="compu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900" y="1117600"/>
            <a:ext cx="5321300" cy="5623218"/>
          </a:xfrm>
          <a:prstGeom prst="rect">
            <a:avLst/>
          </a:prstGeom>
        </p:spPr>
      </p:pic>
      <p:pic>
        <p:nvPicPr>
          <p:cNvPr id="3" name="Picture 2" descr="log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7969">
            <a:off x="3550921" y="2461858"/>
            <a:ext cx="2504207" cy="707636"/>
          </a:xfrm>
          <a:prstGeom prst="rect">
            <a:avLst/>
          </a:prstGeom>
        </p:spPr>
      </p:pic>
    </p:spTree>
    <p:extLst>
      <p:ext uri="{BB962C8B-B14F-4D97-AF65-F5344CB8AC3E}">
        <p14:creationId xmlns:p14="http://schemas.microsoft.com/office/powerpoint/2010/main" val="2962358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609600" y="1524000"/>
            <a:ext cx="8229600" cy="1143000"/>
          </a:xfrm>
          <a:ln/>
        </p:spPr>
        <p:txBody>
          <a:bodyPr lIns="90000" tIns="46800" rIns="90000" bIns="46800">
            <a:normAutofit fontScale="90000"/>
          </a:bodyPr>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t>Remember……</a:t>
            </a:r>
            <a:br>
              <a:rPr lang="en-US" sz="4800" dirty="0" smtClean="0"/>
            </a:br>
            <a:r>
              <a:rPr lang="en-US" sz="4800" dirty="0" smtClean="0"/>
              <a:t> </a:t>
            </a:r>
            <a:r>
              <a:rPr lang="en-US" sz="4000" b="1" dirty="0" smtClean="0">
                <a:solidFill>
                  <a:srgbClr val="FF9900"/>
                </a:solidFill>
              </a:rPr>
              <a:t>“That ah ha moment when it clicks and sticks!”</a:t>
            </a:r>
            <a:r>
              <a:rPr lang="en-US" sz="4800" dirty="0" smtClean="0"/>
              <a:t> </a:t>
            </a:r>
            <a:br>
              <a:rPr lang="en-US" sz="4800" dirty="0" smtClean="0"/>
            </a:br>
            <a:endParaRPr lang="en-US" sz="4800" dirty="0" smtClean="0"/>
          </a:p>
        </p:txBody>
      </p:sp>
      <p:sp>
        <p:nvSpPr>
          <p:cNvPr id="114691" name="Rectangle 3"/>
          <p:cNvSpPr>
            <a:spLocks noGrp="1" noChangeArrowheads="1"/>
          </p:cNvSpPr>
          <p:nvPr>
            <p:ph type="body" idx="4294967295"/>
          </p:nvPr>
        </p:nvSpPr>
        <p:spPr>
          <a:xfrm>
            <a:off x="914400" y="2296725"/>
            <a:ext cx="7772400" cy="4525963"/>
          </a:xfrm>
          <a:ln/>
        </p:spPr>
        <p:txBody>
          <a:bodyPr lIns="90000" tIns="46800" rIns="90000" bIns="46800">
            <a:normAutofit/>
          </a:bodyPr>
          <a:lstStyle/>
          <a:p>
            <a:pPr marL="533400" indent="-533400" defTabSz="457200" eaLnBrk="1" hangingPunct="1">
              <a:lnSpc>
                <a:spcPct val="9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dirty="0" smtClean="0"/>
          </a:p>
          <a:p>
            <a:pPr marL="533400" indent="-533400" defTabSz="457200" eaLnBrk="1" hangingPunct="1">
              <a:lnSpc>
                <a:spcPct val="90000"/>
              </a:lnSpc>
              <a:spcBef>
                <a:spcPts val="800"/>
              </a:spcBef>
              <a:buFontTx/>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t>Generalize nouns through </a:t>
            </a:r>
            <a:r>
              <a:rPr lang="en-US" sz="2400" dirty="0" smtClean="0">
                <a:solidFill>
                  <a:srgbClr val="FF9900"/>
                </a:solidFill>
              </a:rPr>
              <a:t>different representations</a:t>
            </a:r>
            <a:r>
              <a:rPr lang="en-US" sz="2400" dirty="0" smtClean="0"/>
              <a:t> </a:t>
            </a:r>
          </a:p>
          <a:p>
            <a:pPr marL="533400" indent="-533400" defTabSz="457200" eaLnBrk="1" hangingPunct="1">
              <a:lnSpc>
                <a:spcPct val="90000"/>
              </a:lnSpc>
              <a:spcBef>
                <a:spcPts val="800"/>
              </a:spcBef>
              <a:buFontTx/>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t>Generalize concepts </a:t>
            </a:r>
            <a:r>
              <a:rPr lang="en-US" sz="2400" dirty="0" smtClean="0">
                <a:solidFill>
                  <a:srgbClr val="FF9900"/>
                </a:solidFill>
              </a:rPr>
              <a:t>hands on experiences</a:t>
            </a:r>
            <a:r>
              <a:rPr lang="en-US" sz="2400" dirty="0" smtClean="0"/>
              <a:t> </a:t>
            </a:r>
          </a:p>
          <a:p>
            <a:pPr marL="533400" indent="-533400" defTabSz="457200" eaLnBrk="1" hangingPunct="1">
              <a:lnSpc>
                <a:spcPct val="9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t>3)   Generalize tasks by using a </a:t>
            </a:r>
            <a:r>
              <a:rPr lang="en-US" sz="2400" dirty="0" smtClean="0">
                <a:solidFill>
                  <a:srgbClr val="FF9900"/>
                </a:solidFill>
              </a:rPr>
              <a:t>variety of activities</a:t>
            </a:r>
            <a:r>
              <a:rPr lang="en-US" sz="2400" dirty="0" smtClean="0"/>
              <a:t> books, games, print out activities to play</a:t>
            </a:r>
          </a:p>
          <a:p>
            <a:pPr marL="533400" indent="-533400" defTabSz="457200" eaLnBrk="1" hangingPunct="1">
              <a:lnSpc>
                <a:spcPct val="90000"/>
              </a:lnSpc>
              <a:spcBef>
                <a:spcPts val="800"/>
              </a:spcBef>
              <a:buFontTx/>
              <a:buAutoNum type="arabicParenR" startAt="4"/>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t>Generalize through </a:t>
            </a:r>
            <a:r>
              <a:rPr lang="en-US" sz="2400" dirty="0" smtClean="0">
                <a:solidFill>
                  <a:srgbClr val="FF9900"/>
                </a:solidFill>
              </a:rPr>
              <a:t>People</a:t>
            </a:r>
            <a:r>
              <a:rPr lang="en-US" sz="2400" dirty="0" smtClean="0"/>
              <a:t>: Share with the IEP team</a:t>
            </a:r>
          </a:p>
          <a:p>
            <a:pPr marL="533400" indent="-533400" defTabSz="457200" eaLnBrk="1" hangingPunct="1">
              <a:lnSpc>
                <a:spcPct val="90000"/>
              </a:lnSpc>
              <a:spcBef>
                <a:spcPts val="800"/>
              </a:spcBef>
              <a:buFontTx/>
              <a:buAutoNum type="arabicParenR" startAt="4"/>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t>Generalize different </a:t>
            </a:r>
            <a:r>
              <a:rPr lang="en-US" sz="2400" dirty="0" smtClean="0">
                <a:solidFill>
                  <a:srgbClr val="FF9900"/>
                </a:solidFill>
              </a:rPr>
              <a:t>environments</a:t>
            </a:r>
            <a:r>
              <a:rPr lang="en-US" sz="2400" dirty="0" smtClean="0"/>
              <a:t> (Connecting with parents and other family members)</a:t>
            </a:r>
          </a:p>
          <a:p>
            <a:pPr marL="533400" indent="-533400" defTabSz="457200" eaLnBrk="1" hangingPunct="1">
              <a:lnSpc>
                <a:spcPct val="90000"/>
              </a:lnSpc>
              <a:spcBef>
                <a:spcPts val="8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400" dirty="0" smtClean="0"/>
          </a:p>
        </p:txBody>
      </p:sp>
    </p:spTree>
    <p:extLst>
      <p:ext uri="{BB962C8B-B14F-4D97-AF65-F5344CB8AC3E}">
        <p14:creationId xmlns:p14="http://schemas.microsoft.com/office/powerpoint/2010/main" val="37408468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1">
                                            <p:txEl>
                                              <p:pRg st="1" end="1"/>
                                            </p:txEl>
                                          </p:spTgt>
                                        </p:tgtEl>
                                        <p:attrNameLst>
                                          <p:attrName>style.visibility</p:attrName>
                                        </p:attrNameLst>
                                      </p:cBhvr>
                                      <p:to>
                                        <p:strVal val="visible"/>
                                      </p:to>
                                    </p:set>
                                    <p:anim calcmode="lin" valueType="num">
                                      <p:cBhvr additive="base">
                                        <p:cTn id="7" dur="500" fill="hold"/>
                                        <p:tgtEl>
                                          <p:spTgt spid="11469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4691">
                                            <p:txEl>
                                              <p:pRg st="2" end="2"/>
                                            </p:txEl>
                                          </p:spTgt>
                                        </p:tgtEl>
                                        <p:attrNameLst>
                                          <p:attrName>style.visibility</p:attrName>
                                        </p:attrNameLst>
                                      </p:cBhvr>
                                      <p:to>
                                        <p:strVal val="visible"/>
                                      </p:to>
                                    </p:set>
                                    <p:anim calcmode="lin" valueType="num">
                                      <p:cBhvr additive="base">
                                        <p:cTn id="13"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4691">
                                            <p:txEl>
                                              <p:pRg st="3" end="3"/>
                                            </p:txEl>
                                          </p:spTgt>
                                        </p:tgtEl>
                                        <p:attrNameLst>
                                          <p:attrName>style.visibility</p:attrName>
                                        </p:attrNameLst>
                                      </p:cBhvr>
                                      <p:to>
                                        <p:strVal val="visible"/>
                                      </p:to>
                                    </p:set>
                                    <p:anim calcmode="lin" valueType="num">
                                      <p:cBhvr additive="base">
                                        <p:cTn id="19"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4691">
                                            <p:txEl>
                                              <p:pRg st="4" end="4"/>
                                            </p:txEl>
                                          </p:spTgt>
                                        </p:tgtEl>
                                        <p:attrNameLst>
                                          <p:attrName>style.visibility</p:attrName>
                                        </p:attrNameLst>
                                      </p:cBhvr>
                                      <p:to>
                                        <p:strVal val="visible"/>
                                      </p:to>
                                    </p:set>
                                    <p:anim calcmode="lin" valueType="num">
                                      <p:cBhvr additive="base">
                                        <p:cTn id="25" dur="500" fill="hold"/>
                                        <p:tgtEl>
                                          <p:spTgt spid="11469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4691">
                                            <p:txEl>
                                              <p:pRg st="5" end="5"/>
                                            </p:txEl>
                                          </p:spTgt>
                                        </p:tgtEl>
                                        <p:attrNameLst>
                                          <p:attrName>style.visibility</p:attrName>
                                        </p:attrNameLst>
                                      </p:cBhvr>
                                      <p:to>
                                        <p:strVal val="visible"/>
                                      </p:to>
                                    </p:set>
                                    <p:anim calcmode="lin" valueType="num">
                                      <p:cBhvr additive="base">
                                        <p:cTn id="31" dur="500" fill="hold"/>
                                        <p:tgtEl>
                                          <p:spTgt spid="11469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469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a:xfrm>
            <a:off x="1370013" y="301625"/>
            <a:ext cx="7313612" cy="1143000"/>
          </a:xfrm>
        </p:spPr>
        <p:txBody>
          <a:bodyPr lIns="90000" tIns="46800" rIns="90000" bIns="46800" anchor="b"/>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t>Questions?</a:t>
            </a:r>
          </a:p>
        </p:txBody>
      </p:sp>
      <p:sp>
        <p:nvSpPr>
          <p:cNvPr id="100354" name="Rectangle 3"/>
          <p:cNvSpPr>
            <a:spLocks noGrp="1" noChangeArrowheads="1"/>
          </p:cNvSpPr>
          <p:nvPr>
            <p:ph idx="1"/>
          </p:nvPr>
        </p:nvSpPr>
        <p:spPr>
          <a:xfrm>
            <a:off x="1370013" y="1828800"/>
            <a:ext cx="7313612" cy="4235450"/>
          </a:xfrm>
        </p:spPr>
        <p:txBody>
          <a:bodyPr lIns="90000" tIns="46800" rIns="90000" bIns="46800"/>
          <a:lstStyle/>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b="1" dirty="0" smtClean="0"/>
              <a:t>Contact Me:</a:t>
            </a:r>
            <a:endParaRPr lang="en-US" sz="3600" b="1" dirty="0" smtClean="0">
              <a:solidFill>
                <a:srgbClr val="3399FF"/>
              </a:solidFill>
            </a:endParaRPr>
          </a:p>
          <a:p>
            <a:pPr marL="0" indent="0" defTabSz="457200">
              <a:spcBef>
                <a:spcPts val="625"/>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100" b="1" dirty="0" smtClean="0"/>
              <a:t>Lauren Stafford </a:t>
            </a:r>
          </a:p>
          <a:p>
            <a:pPr marL="0" indent="0" defTabSz="457200">
              <a:spcBef>
                <a:spcPts val="625"/>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100" b="1" dirty="0" smtClean="0">
                <a:solidFill>
                  <a:srgbClr val="FF9933"/>
                </a:solidFill>
              </a:rPr>
              <a:t>lstafford@monarchtt.com</a:t>
            </a:r>
          </a:p>
          <a:p>
            <a:pPr defTabSz="457200">
              <a:spcBef>
                <a:spcPts val="625"/>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006666"/>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006666"/>
              </a:solidFill>
            </a:endParaRPr>
          </a:p>
        </p:txBody>
      </p:sp>
      <p:pic>
        <p:nvPicPr>
          <p:cNvPr id="2050" name="Picture 2" descr="C:\Users\Lauren Stafford\AppData\Local\Microsoft\Windows\Temporary Internet Files\Content.IE5\D6VBYQ98\MC90043151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810000"/>
            <a:ext cx="2285772" cy="228577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anim calcmode="lin" valueType="num">
                                      <p:cBhvr>
                                        <p:cTn id="8" dur="2000" fill="hold"/>
                                        <p:tgtEl>
                                          <p:spTgt spid="2050"/>
                                        </p:tgtEl>
                                        <p:attrNameLst>
                                          <p:attrName>ppt_w</p:attrName>
                                        </p:attrNameLst>
                                      </p:cBhvr>
                                      <p:tavLst>
                                        <p:tav tm="0" fmla="#ppt_w*sin(2.5*pi*$)">
                                          <p:val>
                                            <p:fltVal val="0"/>
                                          </p:val>
                                        </p:tav>
                                        <p:tav tm="100000">
                                          <p:val>
                                            <p:fltVal val="1"/>
                                          </p:val>
                                        </p:tav>
                                      </p:tavLst>
                                    </p:anim>
                                    <p:anim calcmode="lin" valueType="num">
                                      <p:cBhvr>
                                        <p:cTn id="9" dur="2000" fill="hold"/>
                                        <p:tgtEl>
                                          <p:spTgt spid="2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a:xfrm>
            <a:off x="1295400" y="304800"/>
            <a:ext cx="7313612" cy="1143000"/>
          </a:xfrm>
        </p:spPr>
        <p:txBody>
          <a:bodyPr lIns="90000" tIns="46800" rIns="90000" bIns="46800" anchor="b"/>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t>Resources?</a:t>
            </a:r>
          </a:p>
        </p:txBody>
      </p:sp>
      <p:sp>
        <p:nvSpPr>
          <p:cNvPr id="100354" name="Rectangle 3"/>
          <p:cNvSpPr>
            <a:spLocks noGrp="1" noChangeArrowheads="1"/>
          </p:cNvSpPr>
          <p:nvPr>
            <p:ph idx="1"/>
          </p:nvPr>
        </p:nvSpPr>
        <p:spPr>
          <a:xfrm>
            <a:off x="1370013" y="1828800"/>
            <a:ext cx="7313612" cy="4235450"/>
          </a:xfrm>
        </p:spPr>
        <p:txBody>
          <a:bodyPr lIns="90000" tIns="46800" rIns="90000" bIns="46800">
            <a:normAutofit/>
          </a:bodyPr>
          <a:lstStyle/>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b="1" dirty="0" smtClean="0"/>
              <a:t>Monarch Center for Autism</a:t>
            </a: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b="1" dirty="0" smtClean="0">
                <a:solidFill>
                  <a:srgbClr val="3399FF"/>
                </a:solidFill>
                <a:hlinkClick r:id="rId3"/>
              </a:rPr>
              <a:t>www.monarchcenterforautism.org</a:t>
            </a:r>
            <a:endParaRPr lang="en-US" sz="3600" b="1" dirty="0" smtClean="0">
              <a:solidFill>
                <a:srgbClr val="3399FF"/>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b="1" dirty="0" smtClean="0">
                <a:solidFill>
                  <a:schemeClr val="accent1">
                    <a:lumMod val="75000"/>
                  </a:schemeClr>
                </a:solidFill>
              </a:rPr>
              <a:t>VizZle </a:t>
            </a:r>
            <a:r>
              <a:rPr lang="en-US" sz="3600" b="1" dirty="0" smtClean="0">
                <a:solidFill>
                  <a:srgbClr val="3399FF"/>
                </a:solidFill>
                <a:hlinkClick r:id="rId4"/>
              </a:rPr>
              <a:t>www.monarchtt.com</a:t>
            </a:r>
            <a:endParaRPr lang="en-US" sz="3600" b="1" dirty="0" smtClean="0">
              <a:solidFill>
                <a:srgbClr val="3399FF"/>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600" b="1" dirty="0" smtClean="0">
                <a:solidFill>
                  <a:schemeClr val="accent1">
                    <a:lumMod val="75000"/>
                  </a:schemeClr>
                </a:solidFill>
              </a:rPr>
              <a:t>Apps Blog: Spectronics</a:t>
            </a:r>
          </a:p>
          <a:p>
            <a:pPr defTabSz="457200">
              <a:spcBef>
                <a:spcPts val="625"/>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3100" b="1" dirty="0">
                <a:solidFill>
                  <a:srgbClr val="FF9933"/>
                </a:solidFill>
                <a:hlinkClick r:id="rId5"/>
              </a:rPr>
              <a:t>http://www.spectronicsinoz.com/blog/ipod-ipad/2011/03/visual-support-apps-for-ipodipad</a:t>
            </a:r>
            <a:r>
              <a:rPr lang="en-US" sz="3100" b="1" dirty="0" smtClean="0">
                <a:solidFill>
                  <a:srgbClr val="FF9933"/>
                </a:solidFill>
                <a:hlinkClick r:id="rId5"/>
              </a:rPr>
              <a:t>/</a:t>
            </a:r>
            <a:endParaRPr lang="en-US" sz="3100" b="1" dirty="0" smtClean="0">
              <a:solidFill>
                <a:srgbClr val="FF9933"/>
              </a:solidFill>
            </a:endParaRPr>
          </a:p>
          <a:p>
            <a:pPr defTabSz="457200">
              <a:spcBef>
                <a:spcPts val="625"/>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FF9933"/>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006666"/>
              </a:solidFill>
            </a:endParaRPr>
          </a:p>
          <a:p>
            <a:pPr defTabSz="457200">
              <a:spcBef>
                <a:spcPts val="625"/>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100" b="1" dirty="0" smtClean="0">
              <a:solidFill>
                <a:srgbClr val="006666"/>
              </a:solidFill>
            </a:endParaRPr>
          </a:p>
        </p:txBody>
      </p:sp>
    </p:spTree>
    <p:extLst>
      <p:ext uri="{BB962C8B-B14F-4D97-AF65-F5344CB8AC3E}">
        <p14:creationId xmlns:p14="http://schemas.microsoft.com/office/powerpoint/2010/main" val="12350016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a:xfrm>
            <a:off x="609600" y="304800"/>
            <a:ext cx="7305675" cy="1200150"/>
          </a:xfrm>
          <a:ln/>
        </p:spPr>
        <p:txBody>
          <a:bodyPr lIns="95040" tIns="49320" rIns="95040" bIns="49320"/>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solidFill>
                  <a:srgbClr val="FF9933"/>
                </a:solidFill>
              </a:rPr>
              <a:t>Intrinsic Interest</a:t>
            </a:r>
          </a:p>
        </p:txBody>
      </p:sp>
      <p:sp>
        <p:nvSpPr>
          <p:cNvPr id="106499" name="Rectangle 3"/>
          <p:cNvSpPr>
            <a:spLocks noGrp="1" noChangeArrowheads="1"/>
          </p:cNvSpPr>
          <p:nvPr>
            <p:ph type="body" idx="4294967295"/>
          </p:nvPr>
        </p:nvSpPr>
        <p:spPr>
          <a:xfrm>
            <a:off x="762000" y="1828800"/>
            <a:ext cx="4267200" cy="4111625"/>
          </a:xfrm>
          <a:ln/>
        </p:spPr>
        <p:txBody>
          <a:bodyPr lIns="90000" tIns="46800" rIns="90000" bIns="46800"/>
          <a:lstStyle/>
          <a:p>
            <a:pPr defTabSz="457200" eaLnBrk="1" hangingPunct="1">
              <a:lnSpc>
                <a:spcPct val="90000"/>
              </a:lnSpc>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400" dirty="0" smtClean="0">
              <a:latin typeface="Tahoma" pitchFamily="34" charset="0"/>
            </a:endParaRPr>
          </a:p>
          <a:p>
            <a:pPr defTabSz="457200" eaLnBrk="1" hangingPunct="1">
              <a:lnSpc>
                <a:spcPct val="90000"/>
              </a:lnSpc>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400" dirty="0" smtClean="0">
                <a:latin typeface="Tahoma" pitchFamily="34" charset="0"/>
              </a:rPr>
              <a:t>Children on the autism spectrum have extensive interest in computers, television and video, and the majority choose to spend more time with electronic media than with all other forms of play combined (Shane &amp; Albert, 2008).</a:t>
            </a:r>
            <a:r>
              <a:rPr lang="en-US" sz="2600" dirty="0" smtClean="0">
                <a:latin typeface="Tahoma" pitchFamily="34" charset="0"/>
              </a:rPr>
              <a:t> </a:t>
            </a:r>
          </a:p>
        </p:txBody>
      </p:sp>
      <p:pic>
        <p:nvPicPr>
          <p:cNvPr id="106500" name="Picture 4" descr="MM900283646[1]"/>
          <p:cNvPicPr>
            <a:picLocks noChangeAspect="1" noChangeArrowheads="1" noCrop="1"/>
          </p:cNvPicPr>
          <p:nvPr/>
        </p:nvPicPr>
        <p:blipFill>
          <a:blip r:embed="rId3"/>
          <a:srcRect/>
          <a:stretch>
            <a:fillRect/>
          </a:stretch>
        </p:blipFill>
        <p:spPr bwMode="auto">
          <a:xfrm>
            <a:off x="5638800" y="2286000"/>
            <a:ext cx="2667000" cy="2290763"/>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wipe(down)">
                                      <p:cBhvr>
                                        <p:cTn id="7" dur="580">
                                          <p:stCondLst>
                                            <p:cond delay="0"/>
                                          </p:stCondLst>
                                        </p:cTn>
                                        <p:tgtEl>
                                          <p:spTgt spid="106500"/>
                                        </p:tgtEl>
                                      </p:cBhvr>
                                    </p:animEffect>
                                    <p:anim calcmode="lin" valueType="num">
                                      <p:cBhvr>
                                        <p:cTn id="8" dur="1822" tmFilter="0,0; 0.14,0.36; 0.43,0.73; 0.71,0.91; 1.0,1.0">
                                          <p:stCondLst>
                                            <p:cond delay="0"/>
                                          </p:stCondLst>
                                        </p:cTn>
                                        <p:tgtEl>
                                          <p:spTgt spid="1065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65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65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65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65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6500"/>
                                        </p:tgtEl>
                                      </p:cBhvr>
                                      <p:to x="100000" y="60000"/>
                                    </p:animScale>
                                    <p:animScale>
                                      <p:cBhvr>
                                        <p:cTn id="14" dur="166" decel="50000">
                                          <p:stCondLst>
                                            <p:cond delay="676"/>
                                          </p:stCondLst>
                                        </p:cTn>
                                        <p:tgtEl>
                                          <p:spTgt spid="106500"/>
                                        </p:tgtEl>
                                      </p:cBhvr>
                                      <p:to x="100000" y="100000"/>
                                    </p:animScale>
                                    <p:animScale>
                                      <p:cBhvr>
                                        <p:cTn id="15" dur="26">
                                          <p:stCondLst>
                                            <p:cond delay="1312"/>
                                          </p:stCondLst>
                                        </p:cTn>
                                        <p:tgtEl>
                                          <p:spTgt spid="106500"/>
                                        </p:tgtEl>
                                      </p:cBhvr>
                                      <p:to x="100000" y="80000"/>
                                    </p:animScale>
                                    <p:animScale>
                                      <p:cBhvr>
                                        <p:cTn id="16" dur="166" decel="50000">
                                          <p:stCondLst>
                                            <p:cond delay="1338"/>
                                          </p:stCondLst>
                                        </p:cTn>
                                        <p:tgtEl>
                                          <p:spTgt spid="106500"/>
                                        </p:tgtEl>
                                      </p:cBhvr>
                                      <p:to x="100000" y="100000"/>
                                    </p:animScale>
                                    <p:animScale>
                                      <p:cBhvr>
                                        <p:cTn id="17" dur="26">
                                          <p:stCondLst>
                                            <p:cond delay="1642"/>
                                          </p:stCondLst>
                                        </p:cTn>
                                        <p:tgtEl>
                                          <p:spTgt spid="106500"/>
                                        </p:tgtEl>
                                      </p:cBhvr>
                                      <p:to x="100000" y="90000"/>
                                    </p:animScale>
                                    <p:animScale>
                                      <p:cBhvr>
                                        <p:cTn id="18" dur="166" decel="50000">
                                          <p:stCondLst>
                                            <p:cond delay="1668"/>
                                          </p:stCondLst>
                                        </p:cTn>
                                        <p:tgtEl>
                                          <p:spTgt spid="106500"/>
                                        </p:tgtEl>
                                      </p:cBhvr>
                                      <p:to x="100000" y="100000"/>
                                    </p:animScale>
                                    <p:animScale>
                                      <p:cBhvr>
                                        <p:cTn id="19" dur="26">
                                          <p:stCondLst>
                                            <p:cond delay="1808"/>
                                          </p:stCondLst>
                                        </p:cTn>
                                        <p:tgtEl>
                                          <p:spTgt spid="106500"/>
                                        </p:tgtEl>
                                      </p:cBhvr>
                                      <p:to x="100000" y="95000"/>
                                    </p:animScale>
                                    <p:animScale>
                                      <p:cBhvr>
                                        <p:cTn id="20" dur="166" decel="50000">
                                          <p:stCondLst>
                                            <p:cond delay="1834"/>
                                          </p:stCondLst>
                                        </p:cTn>
                                        <p:tgtEl>
                                          <p:spTgt spid="1065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457200" y="381000"/>
            <a:ext cx="8229600" cy="1143000"/>
          </a:xfrm>
        </p:spPr>
        <p:txBody>
          <a:bodyPr/>
          <a:lstStyle/>
          <a:p>
            <a:pPr eaLnBrk="1" hangingPunct="1"/>
            <a:r>
              <a:rPr lang="en-US" sz="4400" dirty="0" smtClean="0">
                <a:solidFill>
                  <a:srgbClr val="FF9900"/>
                </a:solidFill>
              </a:rPr>
              <a:t>What is Generalization?</a:t>
            </a:r>
          </a:p>
        </p:txBody>
      </p:sp>
      <p:sp>
        <p:nvSpPr>
          <p:cNvPr id="110595" name="Content Placeholder 2"/>
          <p:cNvSpPr>
            <a:spLocks noGrp="1"/>
          </p:cNvSpPr>
          <p:nvPr>
            <p:ph idx="4294967295"/>
          </p:nvPr>
        </p:nvSpPr>
        <p:spPr>
          <a:xfrm>
            <a:off x="609600" y="2438400"/>
            <a:ext cx="8229600" cy="4525963"/>
          </a:xfrm>
        </p:spPr>
        <p:txBody>
          <a:bodyPr/>
          <a:lstStyle/>
          <a:p>
            <a:pPr marL="0" indent="0" eaLnBrk="1" hangingPunct="1">
              <a:buFontTx/>
              <a:buNone/>
            </a:pPr>
            <a:r>
              <a:rPr lang="en-US" dirty="0" smtClean="0"/>
              <a:t>This step in the process involves relating skills and concepts learned to natural environments. The generalized environment is the final testing ground for mastered skills in therapies for autism. </a:t>
            </a:r>
          </a:p>
          <a:p>
            <a:pPr marL="0" indent="0" eaLnBrk="1" hangingPunct="1">
              <a:buFontTx/>
              <a:buNone/>
            </a:pPr>
            <a:endParaRPr lang="en-US" dirty="0" smtClean="0"/>
          </a:p>
          <a:p>
            <a:pPr marL="0" indent="0" eaLnBrk="1" hangingPunct="1">
              <a:buFontTx/>
              <a:buNone/>
            </a:pPr>
            <a:endParaRPr lang="en-US" dirty="0" smtClean="0"/>
          </a:p>
          <a:p>
            <a:pPr marL="0" indent="0" eaLnBrk="1" hangingPunct="1">
              <a:buFontTx/>
              <a:buNone/>
            </a:pPr>
            <a:endParaRPr lang="en-US" dirty="0" smtClean="0"/>
          </a:p>
        </p:txBody>
      </p:sp>
    </p:spTree>
  </p:cSld>
  <p:clrMapOvr>
    <a:masterClrMapping/>
  </p:clrMapOvr>
  <p:transition spd="slow" advTm="20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533400" y="533400"/>
            <a:ext cx="8229600" cy="1143000"/>
          </a:xfrm>
        </p:spPr>
        <p:txBody>
          <a:bodyPr/>
          <a:lstStyle/>
          <a:p>
            <a:pPr eaLnBrk="1" hangingPunct="1"/>
            <a:r>
              <a:rPr lang="en-US" sz="4400" dirty="0" smtClean="0">
                <a:solidFill>
                  <a:srgbClr val="FF9900"/>
                </a:solidFill>
              </a:rPr>
              <a:t>Types of Generalization</a:t>
            </a:r>
          </a:p>
        </p:txBody>
      </p:sp>
      <p:sp>
        <p:nvSpPr>
          <p:cNvPr id="111619" name="Content Placeholder 2"/>
          <p:cNvSpPr>
            <a:spLocks noGrp="1"/>
          </p:cNvSpPr>
          <p:nvPr>
            <p:ph idx="4294967295"/>
          </p:nvPr>
        </p:nvSpPr>
        <p:spPr>
          <a:xfrm>
            <a:off x="685800" y="1981200"/>
            <a:ext cx="8229600" cy="4525963"/>
          </a:xfrm>
        </p:spPr>
        <p:txBody>
          <a:bodyPr/>
          <a:lstStyle/>
          <a:p>
            <a:pPr eaLnBrk="1" hangingPunct="1"/>
            <a:r>
              <a:rPr lang="en-US" dirty="0" smtClean="0"/>
              <a:t>Generalizing nouns </a:t>
            </a:r>
          </a:p>
          <a:p>
            <a:pPr eaLnBrk="1" hangingPunct="1"/>
            <a:r>
              <a:rPr lang="en-US" dirty="0" smtClean="0"/>
              <a:t>Generalizing concepts</a:t>
            </a:r>
          </a:p>
          <a:p>
            <a:pPr eaLnBrk="1" hangingPunct="1"/>
            <a:r>
              <a:rPr lang="en-US" dirty="0" smtClean="0"/>
              <a:t>Generalizing between tasks</a:t>
            </a:r>
          </a:p>
          <a:p>
            <a:pPr eaLnBrk="1" hangingPunct="1"/>
            <a:r>
              <a:rPr lang="en-US" dirty="0" smtClean="0"/>
              <a:t>Generalizing between people</a:t>
            </a:r>
          </a:p>
          <a:p>
            <a:pPr eaLnBrk="1" hangingPunct="1"/>
            <a:r>
              <a:rPr lang="en-US" dirty="0" smtClean="0"/>
              <a:t>Generalizing between environments</a:t>
            </a:r>
          </a:p>
          <a:p>
            <a:pPr eaLnBrk="1" hangingPunct="1"/>
            <a:endParaRPr lang="en-US" dirty="0" smtClean="0"/>
          </a:p>
          <a:p>
            <a:pPr algn="ctr" eaLnBrk="1" hangingPunct="1">
              <a:buFontTx/>
              <a:buNone/>
            </a:pPr>
            <a:r>
              <a:rPr lang="en-US" b="1" dirty="0" smtClean="0">
                <a:solidFill>
                  <a:srgbClr val="FF9900"/>
                </a:solidFill>
              </a:rPr>
              <a:t>“That ah ha moment when it clicks and sticks!”</a:t>
            </a:r>
          </a:p>
          <a:p>
            <a:pPr eaLnBrk="1" hangingPunct="1"/>
            <a:endParaRPr lang="en-US" dirty="0" smtClean="0">
              <a:solidFill>
                <a:srgbClr val="FF9900"/>
              </a:solidFill>
            </a:endParaRPr>
          </a:p>
        </p:txBody>
      </p:sp>
    </p:spTree>
  </p:cSld>
  <p:clrMapOvr>
    <a:masterClrMapping/>
  </p:clrMapOvr>
  <p:transition spd="slow"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 calcmode="lin" valueType="num">
                                      <p:cBhvr additive="base">
                                        <p:cTn id="7" dur="500" fill="hold"/>
                                        <p:tgtEl>
                                          <p:spTgt spid="1116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16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1619">
                                            <p:txEl>
                                              <p:pRg st="1" end="1"/>
                                            </p:txEl>
                                          </p:spTgt>
                                        </p:tgtEl>
                                        <p:attrNameLst>
                                          <p:attrName>style.visibility</p:attrName>
                                        </p:attrNameLst>
                                      </p:cBhvr>
                                      <p:to>
                                        <p:strVal val="visible"/>
                                      </p:to>
                                    </p:set>
                                    <p:anim calcmode="lin" valueType="num">
                                      <p:cBhvr additive="base">
                                        <p:cTn id="13" dur="5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16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1619">
                                            <p:txEl>
                                              <p:pRg st="2" end="2"/>
                                            </p:txEl>
                                          </p:spTgt>
                                        </p:tgtEl>
                                        <p:attrNameLst>
                                          <p:attrName>style.visibility</p:attrName>
                                        </p:attrNameLst>
                                      </p:cBhvr>
                                      <p:to>
                                        <p:strVal val="visible"/>
                                      </p:to>
                                    </p:set>
                                    <p:anim calcmode="lin" valueType="num">
                                      <p:cBhvr additive="base">
                                        <p:cTn id="19" dur="500" fill="hold"/>
                                        <p:tgtEl>
                                          <p:spTgt spid="1116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16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1619">
                                            <p:txEl>
                                              <p:pRg st="3" end="3"/>
                                            </p:txEl>
                                          </p:spTgt>
                                        </p:tgtEl>
                                        <p:attrNameLst>
                                          <p:attrName>style.visibility</p:attrName>
                                        </p:attrNameLst>
                                      </p:cBhvr>
                                      <p:to>
                                        <p:strVal val="visible"/>
                                      </p:to>
                                    </p:set>
                                    <p:anim calcmode="lin" valueType="num">
                                      <p:cBhvr additive="base">
                                        <p:cTn id="25" dur="5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16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1619">
                                            <p:txEl>
                                              <p:pRg st="4" end="4"/>
                                            </p:txEl>
                                          </p:spTgt>
                                        </p:tgtEl>
                                        <p:attrNameLst>
                                          <p:attrName>style.visibility</p:attrName>
                                        </p:attrNameLst>
                                      </p:cBhvr>
                                      <p:to>
                                        <p:strVal val="visible"/>
                                      </p:to>
                                    </p:set>
                                    <p:anim calcmode="lin" valueType="num">
                                      <p:cBhvr additive="base">
                                        <p:cTn id="31" dur="500" fill="hold"/>
                                        <p:tgtEl>
                                          <p:spTgt spid="1116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16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7" presetClass="emph" presetSubtype="0" fill="remove" nodeType="clickEffect">
                                  <p:stCondLst>
                                    <p:cond delay="0"/>
                                  </p:stCondLst>
                                  <p:childTnLst>
                                    <p:animClr clrSpc="rgb" dir="cw">
                                      <p:cBhvr override="childStyle">
                                        <p:cTn id="36" dur="250" autoRev="1" fill="remove"/>
                                        <p:tgtEl>
                                          <p:spTgt spid="111619">
                                            <p:txEl>
                                              <p:pRg st="6" end="6"/>
                                            </p:txEl>
                                          </p:spTgt>
                                        </p:tgtEl>
                                        <p:attrNameLst>
                                          <p:attrName>style.color</p:attrName>
                                        </p:attrNameLst>
                                      </p:cBhvr>
                                      <p:to>
                                        <a:schemeClr val="bg1"/>
                                      </p:to>
                                    </p:animClr>
                                    <p:animClr clrSpc="rgb" dir="cw">
                                      <p:cBhvr>
                                        <p:cTn id="37" dur="250" autoRev="1" fill="remove"/>
                                        <p:tgtEl>
                                          <p:spTgt spid="111619">
                                            <p:txEl>
                                              <p:pRg st="6" end="6"/>
                                            </p:txEl>
                                          </p:spTgt>
                                        </p:tgtEl>
                                        <p:attrNameLst>
                                          <p:attrName>fillcolor</p:attrName>
                                        </p:attrNameLst>
                                      </p:cBhvr>
                                      <p:to>
                                        <a:schemeClr val="bg1"/>
                                      </p:to>
                                    </p:animClr>
                                    <p:set>
                                      <p:cBhvr>
                                        <p:cTn id="38" dur="250" autoRev="1" fill="remove"/>
                                        <p:tgtEl>
                                          <p:spTgt spid="111619">
                                            <p:txEl>
                                              <p:pRg st="6" end="6"/>
                                            </p:txEl>
                                          </p:spTgt>
                                        </p:tgtEl>
                                        <p:attrNameLst>
                                          <p:attrName>fill.type</p:attrName>
                                        </p:attrNameLst>
                                      </p:cBhvr>
                                      <p:to>
                                        <p:strVal val="solid"/>
                                      </p:to>
                                    </p:set>
                                    <p:set>
                                      <p:cBhvr>
                                        <p:cTn id="39" dur="250" autoRev="1" fill="remove"/>
                                        <p:tgtEl>
                                          <p:spTgt spid="111619">
                                            <p:txEl>
                                              <p:pRg st="6" end="6"/>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533400" y="13716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400" dirty="0" smtClean="0"/>
              <a:t>Just Click It: Digital Resources</a:t>
            </a:r>
            <a:r>
              <a:rPr lang="en-US" dirty="0"/>
              <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785900" y="1825491"/>
            <a:ext cx="7772400" cy="4525963"/>
          </a:xfrm>
          <a:ln/>
        </p:spPr>
        <p:txBody>
          <a:bodyPr lIns="90000" tIns="46800" rIns="90000" bIns="46800">
            <a:normAutofit/>
          </a:bodyPr>
          <a:lstStyle/>
          <a:p>
            <a:pPr lvl="1"/>
            <a:r>
              <a:rPr lang="en-US" sz="2600" dirty="0" smtClean="0">
                <a:solidFill>
                  <a:schemeClr val="accent1">
                    <a:lumMod val="75000"/>
                  </a:schemeClr>
                </a:solidFill>
              </a:rPr>
              <a:t>Google it! Find lots of different representations without getting out your camera!</a:t>
            </a:r>
          </a:p>
          <a:p>
            <a:pPr lvl="1"/>
            <a:r>
              <a:rPr lang="en-US" sz="2600" dirty="0" smtClean="0">
                <a:solidFill>
                  <a:schemeClr val="accent1">
                    <a:lumMod val="75000"/>
                  </a:schemeClr>
                </a:solidFill>
              </a:rPr>
              <a:t>Clipart: Amazing what you can find!</a:t>
            </a:r>
          </a:p>
          <a:p>
            <a:pPr lvl="1"/>
            <a:r>
              <a:rPr lang="en-US" sz="2600" dirty="0" smtClean="0">
                <a:solidFill>
                  <a:schemeClr val="accent1">
                    <a:lumMod val="75000"/>
                  </a:schemeClr>
                </a:solidFill>
              </a:rPr>
              <a:t>VizZle</a:t>
            </a:r>
          </a:p>
          <a:p>
            <a:pPr lvl="1"/>
            <a:r>
              <a:rPr lang="en-US" sz="2600" dirty="0" smtClean="0">
                <a:solidFill>
                  <a:schemeClr val="accent1">
                    <a:lumMod val="75000"/>
                  </a:schemeClr>
                </a:solidFill>
              </a:rPr>
              <a:t>Video Camera’s (students as the stars)</a:t>
            </a:r>
          </a:p>
          <a:p>
            <a:pPr lvl="1"/>
            <a:r>
              <a:rPr lang="en-US" sz="2600" dirty="0" smtClean="0">
                <a:solidFill>
                  <a:schemeClr val="accent1">
                    <a:lumMod val="75000"/>
                  </a:schemeClr>
                </a:solidFill>
              </a:rPr>
              <a:t>Cell phone camera’s! Just click it!</a:t>
            </a:r>
          </a:p>
          <a:p>
            <a:pPr lvl="1"/>
            <a:r>
              <a:rPr lang="en-US" sz="2600" dirty="0" smtClean="0">
                <a:solidFill>
                  <a:schemeClr val="accent1">
                    <a:lumMod val="75000"/>
                  </a:schemeClr>
                </a:solidFill>
              </a:rPr>
              <a:t>You tube and teacher tube!</a:t>
            </a:r>
          </a:p>
          <a:p>
            <a:pPr marL="0" indent="0" defTabSz="457200">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a:p>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p:txBody>
      </p:sp>
      <p:pic>
        <p:nvPicPr>
          <p:cNvPr id="2051" name="Picture 3" descr="C:\Users\Lauren Stafford\AppData\Local\Microsoft\Windows\Temporary Internet Files\Content.IE5\3XTCMZE9\MC90043387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2667000"/>
            <a:ext cx="914286" cy="914286"/>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C:\Users\Lauren Stafford\AppData\Local\Microsoft\Windows\Temporary Internet Files\Content.IE5\D6VBYQ98\MC90043263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2261" y="3939862"/>
            <a:ext cx="1009650" cy="100965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Users\Lauren Stafford\AppData\Local\Microsoft\Windows\Temporary Internet Files\Content.IE5\3XTCMZE9\MC90043840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428" y="4972050"/>
            <a:ext cx="923544" cy="13794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3402580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 calcmode="lin" valueType="num">
                                      <p:cBhvr additive="base">
                                        <p:cTn id="7" dur="500" fill="hold"/>
                                        <p:tgtEl>
                                          <p:spTgt spid="1126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43">
                                            <p:txEl>
                                              <p:pRg st="1" end="1"/>
                                            </p:txEl>
                                          </p:spTgt>
                                        </p:tgtEl>
                                        <p:attrNameLst>
                                          <p:attrName>style.visibility</p:attrName>
                                        </p:attrNameLst>
                                      </p:cBhvr>
                                      <p:to>
                                        <p:strVal val="visible"/>
                                      </p:to>
                                    </p:set>
                                    <p:anim calcmode="lin" valueType="num">
                                      <p:cBhvr additive="base">
                                        <p:cTn id="13" dur="5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circle(in)">
                                      <p:cBhvr>
                                        <p:cTn id="19" dur="2000"/>
                                        <p:tgtEl>
                                          <p:spTgt spid="205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2643">
                                            <p:txEl>
                                              <p:pRg st="2" end="2"/>
                                            </p:txEl>
                                          </p:spTgt>
                                        </p:tgtEl>
                                        <p:attrNameLst>
                                          <p:attrName>style.visibility</p:attrName>
                                        </p:attrNameLst>
                                      </p:cBhvr>
                                      <p:to>
                                        <p:strVal val="visible"/>
                                      </p:to>
                                    </p:set>
                                    <p:anim calcmode="lin" valueType="num">
                                      <p:cBhvr additive="base">
                                        <p:cTn id="24" dur="5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26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12643">
                                            <p:txEl>
                                              <p:pRg st="3" end="3"/>
                                            </p:txEl>
                                          </p:spTgt>
                                        </p:tgtEl>
                                        <p:attrNameLst>
                                          <p:attrName>style.visibility</p:attrName>
                                        </p:attrNameLst>
                                      </p:cBhvr>
                                      <p:to>
                                        <p:strVal val="visible"/>
                                      </p:to>
                                    </p:set>
                                    <p:anim calcmode="lin" valueType="num">
                                      <p:cBhvr additive="base">
                                        <p:cTn id="30" dur="5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26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circle(in)">
                                      <p:cBhvr>
                                        <p:cTn id="36" dur="2000"/>
                                        <p:tgtEl>
                                          <p:spTgt spid="2052"/>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2643">
                                            <p:txEl>
                                              <p:pRg st="4" end="4"/>
                                            </p:txEl>
                                          </p:spTgt>
                                        </p:tgtEl>
                                        <p:attrNameLst>
                                          <p:attrName>style.visibility</p:attrName>
                                        </p:attrNameLst>
                                      </p:cBhvr>
                                      <p:to>
                                        <p:strVal val="visible"/>
                                      </p:to>
                                    </p:set>
                                    <p:anim calcmode="lin" valueType="num">
                                      <p:cBhvr additive="base">
                                        <p:cTn id="41" dur="5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26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2054"/>
                                        </p:tgtEl>
                                        <p:attrNameLst>
                                          <p:attrName>style.visibility</p:attrName>
                                        </p:attrNameLst>
                                      </p:cBhvr>
                                      <p:to>
                                        <p:strVal val="visible"/>
                                      </p:to>
                                    </p:set>
                                    <p:animEffect transition="in" filter="circle(in)">
                                      <p:cBhvr>
                                        <p:cTn id="47" dur="2000"/>
                                        <p:tgtEl>
                                          <p:spTgt spid="2054"/>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2643">
                                            <p:txEl>
                                              <p:pRg st="5" end="5"/>
                                            </p:txEl>
                                          </p:spTgt>
                                        </p:tgtEl>
                                        <p:attrNameLst>
                                          <p:attrName>style.visibility</p:attrName>
                                        </p:attrNameLst>
                                      </p:cBhvr>
                                      <p:to>
                                        <p:strVal val="visible"/>
                                      </p:to>
                                    </p:set>
                                    <p:anim calcmode="lin" valueType="num">
                                      <p:cBhvr additive="base">
                                        <p:cTn id="52" dur="500" fill="hold"/>
                                        <p:tgtEl>
                                          <p:spTgt spid="112643">
                                            <p:txEl>
                                              <p:pRg st="5" end="5"/>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126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656054" y="1295400"/>
            <a:ext cx="8229600" cy="1143000"/>
          </a:xfrm>
          <a:ln/>
        </p:spPr>
        <p:txBody>
          <a:bodyPr lIns="90000" tIns="46800" rIns="90000" bIns="46800"/>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t>Demo……</a:t>
            </a:r>
            <a:br>
              <a:rPr lang="en-US" dirty="0"/>
            </a:br>
            <a:endParaRPr lang="en-US" i="1" dirty="0" smtClean="0">
              <a:solidFill>
                <a:srgbClr val="FF9933"/>
              </a:solidFill>
            </a:endParaRPr>
          </a:p>
        </p:txBody>
      </p:sp>
      <p:sp>
        <p:nvSpPr>
          <p:cNvPr id="112643" name="Rectangle 3"/>
          <p:cNvSpPr>
            <a:spLocks noGrp="1" noChangeArrowheads="1"/>
          </p:cNvSpPr>
          <p:nvPr>
            <p:ph type="body" idx="4294967295"/>
          </p:nvPr>
        </p:nvSpPr>
        <p:spPr>
          <a:xfrm>
            <a:off x="609600" y="990600"/>
            <a:ext cx="7772400" cy="4525963"/>
          </a:xfrm>
          <a:ln/>
        </p:spPr>
        <p:txBody>
          <a:bodyPr lIns="90000" tIns="46800" rIns="90000" bIns="46800">
            <a:normAutofit/>
          </a:bodyPr>
          <a:lstStyle/>
          <a:p>
            <a:pPr marL="533400" indent="-533400" defTabSz="457200" eaLnBrk="1" hangingPunct="1">
              <a:lnSpc>
                <a:spcPct val="80000"/>
              </a:lnSpc>
              <a:spcBef>
                <a:spcPts val="800"/>
              </a:spcBef>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3600" dirty="0" smtClean="0"/>
          </a:p>
          <a:p>
            <a:pPr marL="533400" indent="-533400" defTabSz="457200" eaLnBrk="1" hangingPunct="1">
              <a:lnSpc>
                <a:spcPct val="80000"/>
              </a:lnSpc>
              <a:spcBef>
                <a:spcPts val="800"/>
              </a:spcBef>
              <a:buFontTx/>
              <a:buAutoNum type="arabicParen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2800" dirty="0" smtClean="0"/>
              <a:t>Generalizing nouns through pictures </a:t>
            </a:r>
          </a:p>
          <a:p>
            <a:pPr marL="0" indent="0" defTabSz="457200" eaLnBrk="1" hangingPunct="1">
              <a:lnSpc>
                <a:spcPct val="80000"/>
              </a:lnSpc>
              <a:spcBef>
                <a:spcPts val="800"/>
              </a:spcBef>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2800" dirty="0" smtClean="0"/>
          </a:p>
        </p:txBody>
      </p:sp>
      <p:pic>
        <p:nvPicPr>
          <p:cNvPr id="4" name="Picture 3"/>
          <p:cNvPicPr>
            <a:picLocks noChangeAspect="1" noChangeArrowheads="1"/>
          </p:cNvPicPr>
          <p:nvPr/>
        </p:nvPicPr>
        <p:blipFill>
          <a:blip r:embed="rId3"/>
          <a:stretch>
            <a:fillRect/>
          </a:stretch>
        </p:blipFill>
        <p:spPr>
          <a:xfrm>
            <a:off x="2597667" y="2196790"/>
            <a:ext cx="6404508" cy="1827320"/>
          </a:xfrm>
          <a:prstGeom prst="rect">
            <a:avLst/>
          </a:prstGeom>
        </p:spPr>
      </p:pic>
      <p:pic>
        <p:nvPicPr>
          <p:cNvPr id="5" name="Picture 4" descr="MP900314294[1]"/>
          <p:cNvPicPr>
            <a:picLocks noChangeAspect="1" noChangeArrowheads="1"/>
          </p:cNvPicPr>
          <p:nvPr/>
        </p:nvPicPr>
        <p:blipFill>
          <a:blip r:embed="rId4"/>
          <a:srcRect/>
          <a:stretch>
            <a:fillRect/>
          </a:stretch>
        </p:blipFill>
        <p:spPr bwMode="auto">
          <a:xfrm>
            <a:off x="453482" y="2209800"/>
            <a:ext cx="2144185" cy="1814310"/>
          </a:xfrm>
          <a:prstGeom prst="rect">
            <a:avLst/>
          </a:prstGeom>
          <a:noFill/>
        </p:spPr>
      </p:pic>
      <p:sp>
        <p:nvSpPr>
          <p:cNvPr id="2" name="TextBox 1"/>
          <p:cNvSpPr txBox="1"/>
          <p:nvPr/>
        </p:nvSpPr>
        <p:spPr>
          <a:xfrm>
            <a:off x="762000" y="4343400"/>
            <a:ext cx="7467600" cy="1938992"/>
          </a:xfrm>
          <a:prstGeom prst="rect">
            <a:avLst/>
          </a:prstGeom>
          <a:noFill/>
        </p:spPr>
        <p:txBody>
          <a:bodyPr wrap="square" rtlCol="0">
            <a:spAutoFit/>
          </a:bodyPr>
          <a:lstStyle/>
          <a:p>
            <a:r>
              <a:rPr lang="en-US" b="0" dirty="0">
                <a:solidFill>
                  <a:schemeClr val="accent1">
                    <a:lumMod val="75000"/>
                  </a:schemeClr>
                </a:solidFill>
              </a:rPr>
              <a:t>a</a:t>
            </a:r>
            <a:r>
              <a:rPr lang="en-US" b="0" dirty="0" smtClean="0">
                <a:solidFill>
                  <a:schemeClr val="accent1">
                    <a:lumMod val="75000"/>
                  </a:schemeClr>
                </a:solidFill>
              </a:rPr>
              <a:t>.) Students with ASD may have difficulty generalizing nouns. </a:t>
            </a:r>
          </a:p>
          <a:p>
            <a:endParaRPr lang="en-US" b="0" dirty="0">
              <a:solidFill>
                <a:schemeClr val="accent1">
                  <a:lumMod val="75000"/>
                </a:schemeClr>
              </a:solidFill>
            </a:endParaRPr>
          </a:p>
          <a:p>
            <a:r>
              <a:rPr lang="en-US" b="0" dirty="0" smtClean="0">
                <a:solidFill>
                  <a:schemeClr val="accent1">
                    <a:lumMod val="75000"/>
                  </a:schemeClr>
                </a:solidFill>
              </a:rPr>
              <a:t>b.) Practice with different levels of representation and repetition to help develop generalization.</a:t>
            </a:r>
            <a:endParaRPr lang="en-US" b="0" dirty="0">
              <a:solidFill>
                <a:schemeClr val="accent1">
                  <a:lumMod val="75000"/>
                </a:schemeClr>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pongeBob_SquarePants"/>
          <p:cNvPicPr>
            <a:picLocks noChangeAspect="1" noChangeArrowheads="1"/>
          </p:cNvPicPr>
          <p:nvPr/>
        </p:nvPicPr>
        <p:blipFill>
          <a:blip r:embed="rId4"/>
          <a:srcRect/>
          <a:stretch>
            <a:fillRect/>
          </a:stretch>
        </p:blipFill>
        <p:spPr bwMode="auto">
          <a:xfrm>
            <a:off x="4500525" y="5029200"/>
            <a:ext cx="1819349" cy="1828800"/>
          </a:xfrm>
          <a:prstGeom prst="ellipse">
            <a:avLst/>
          </a:prstGeom>
          <a:ln>
            <a:noFill/>
          </a:ln>
          <a:effectLst>
            <a:softEdge rad="112500"/>
          </a:effectLst>
        </p:spPr>
      </p:pic>
      <p:pic>
        <p:nvPicPr>
          <p:cNvPr id="4" name="Picture 6" descr="collage of boys"/>
          <p:cNvPicPr>
            <a:picLocks noChangeAspect="1" noChangeArrowheads="1"/>
          </p:cNvPicPr>
          <p:nvPr/>
        </p:nvPicPr>
        <p:blipFill>
          <a:blip r:embed="rId5"/>
          <a:srcRect l="-2771" b="28477"/>
          <a:stretch>
            <a:fillRect/>
          </a:stretch>
        </p:blipFill>
        <p:spPr bwMode="auto">
          <a:xfrm>
            <a:off x="3200400" y="1066800"/>
            <a:ext cx="1600200" cy="1492365"/>
          </a:xfrm>
          <a:prstGeom prst="rect">
            <a:avLst/>
          </a:prstGeom>
          <a:noFill/>
          <a:ln w="9525">
            <a:noFill/>
            <a:miter lim="800000"/>
            <a:headEnd/>
            <a:tailEnd/>
          </a:ln>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0" y="2478517"/>
            <a:ext cx="2819400" cy="1879600"/>
          </a:xfrm>
          <a:prstGeom prst="rect">
            <a:avLst/>
          </a:prstGeom>
          <a:noFill/>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096000" y="2237390"/>
            <a:ext cx="2667000" cy="2791810"/>
          </a:xfrm>
          <a:prstGeom prst="rect">
            <a:avLst/>
          </a:prstGeom>
          <a:noFill/>
        </p:spPr>
      </p:pic>
      <p:pic>
        <p:nvPicPr>
          <p:cNvPr id="13" name="Picture 4"/>
          <p:cNvPicPr>
            <a:picLocks noChangeAspect="1" noChangeArrowheads="1"/>
          </p:cNvPicPr>
          <p:nvPr/>
        </p:nvPicPr>
        <p:blipFill>
          <a:blip r:embed="rId8"/>
          <a:srcRect l="34865" t="16888" r="34865" b="24010"/>
          <a:stretch>
            <a:fillRect/>
          </a:stretch>
        </p:blipFill>
        <p:spPr bwMode="auto">
          <a:xfrm>
            <a:off x="3200400" y="2895600"/>
            <a:ext cx="1219200" cy="1905000"/>
          </a:xfrm>
          <a:prstGeom prst="rect">
            <a:avLst/>
          </a:prstGeom>
          <a:noFill/>
          <a:ln w="9525">
            <a:noFill/>
            <a:round/>
            <a:headEnd/>
            <a:tailEnd/>
          </a:ln>
        </p:spPr>
      </p:pic>
      <p:pic>
        <p:nvPicPr>
          <p:cNvPr id="3" name="Picture 5" descr="blue"/>
          <p:cNvPicPr>
            <a:picLocks noChangeAspect="1" noChangeArrowheads="1"/>
          </p:cNvPicPr>
          <p:nvPr/>
        </p:nvPicPr>
        <p:blipFill>
          <a:blip r:embed="rId9"/>
          <a:srcRect/>
          <a:stretch>
            <a:fillRect/>
          </a:stretch>
        </p:blipFill>
        <p:spPr bwMode="auto">
          <a:xfrm>
            <a:off x="2190750" y="5117919"/>
            <a:ext cx="1562100" cy="1562100"/>
          </a:xfrm>
          <a:prstGeom prst="ellipse">
            <a:avLst/>
          </a:prstGeom>
          <a:ln>
            <a:noFill/>
          </a:ln>
          <a:effectLst>
            <a:softEdge rad="112500"/>
          </a:effectLst>
        </p:spPr>
      </p:pic>
      <p:pic>
        <p:nvPicPr>
          <p:cNvPr id="1032" name="Picture 8" descr="C:\Users\Joyce Whitby\AppData\Local\Microsoft\Windows\Temporary Internet Files\Content.IE5\J6AELBHQ\MC900024516[1].wmf"/>
          <p:cNvPicPr>
            <a:picLocks noChangeAspect="1" noChangeArrowheads="1"/>
          </p:cNvPicPr>
          <p:nvPr/>
        </p:nvPicPr>
        <p:blipFill>
          <a:blip r:embed="rId10"/>
          <a:srcRect/>
          <a:stretch>
            <a:fillRect/>
          </a:stretch>
        </p:blipFill>
        <p:spPr bwMode="auto">
          <a:xfrm>
            <a:off x="4495800" y="2667000"/>
            <a:ext cx="1821485" cy="1717243"/>
          </a:xfrm>
          <a:prstGeom prst="rect">
            <a:avLst/>
          </a:prstGeom>
          <a:noFill/>
        </p:spPr>
      </p:pic>
      <p:pic>
        <p:nvPicPr>
          <p:cNvPr id="1033" name="Picture 9" descr="C:\Users\Joyce Whitby\AppData\Local\Microsoft\Windows\Temporary Internet Files\Content.IE5\FWTA1SPR\MC900023634[1].wmf"/>
          <p:cNvPicPr>
            <a:picLocks noChangeAspect="1" noChangeArrowheads="1"/>
          </p:cNvPicPr>
          <p:nvPr/>
        </p:nvPicPr>
        <p:blipFill>
          <a:blip r:embed="rId11"/>
          <a:srcRect/>
          <a:stretch>
            <a:fillRect/>
          </a:stretch>
        </p:blipFill>
        <p:spPr bwMode="auto">
          <a:xfrm>
            <a:off x="5193182" y="1075508"/>
            <a:ext cx="914400" cy="914400"/>
          </a:xfrm>
          <a:prstGeom prst="rect">
            <a:avLst/>
          </a:prstGeom>
          <a:noFill/>
        </p:spPr>
      </p:pic>
      <p:pic>
        <p:nvPicPr>
          <p:cNvPr id="17" name="Wildlife.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12"/>
          <a:stretch>
            <a:fillRect/>
          </a:stretch>
        </p:blipFill>
        <p:spPr>
          <a:xfrm>
            <a:off x="1714365" y="1985615"/>
            <a:ext cx="6172470" cy="3472015"/>
          </a:xfrm>
          <a:prstGeom prst="rect">
            <a:avLst/>
          </a:prstGeom>
        </p:spPr>
      </p:pic>
      <p:sp>
        <p:nvSpPr>
          <p:cNvPr id="6" name="Rectangle 5"/>
          <p:cNvSpPr/>
          <p:nvPr/>
        </p:nvSpPr>
        <p:spPr>
          <a:xfrm>
            <a:off x="335924" y="114559"/>
            <a:ext cx="8458200" cy="769441"/>
          </a:xfrm>
          <a:prstGeom prst="rect">
            <a:avLst/>
          </a:prstGeom>
        </p:spPr>
        <p:txBody>
          <a:bodyPr wrap="square">
            <a:spAutoFit/>
          </a:bodyPr>
          <a:lstStyle/>
          <a:p>
            <a:pPr lvl="0" algn="ctr"/>
            <a:r>
              <a:rPr lang="en-US" sz="4400" b="0" dirty="0" smtClean="0">
                <a:ln w="10160">
                  <a:solidFill>
                    <a:srgbClr val="4F81BD"/>
                  </a:solidFill>
                  <a:prstDash val="solid"/>
                </a:ln>
                <a:solidFill>
                  <a:srgbClr val="FFFFFF"/>
                </a:solidFill>
                <a:effectLst>
                  <a:outerShdw blurRad="38100" dist="32000" dir="5400000" algn="tl">
                    <a:srgbClr val="000000">
                      <a:alpha val="30000"/>
                    </a:srgbClr>
                  </a:outerShdw>
                </a:effectLst>
              </a:rPr>
              <a:t>Media Makes a Difference……</a:t>
            </a:r>
            <a:endParaRPr lang="en-US" sz="4400" b="0" dirty="0">
              <a:ln w="10160">
                <a:solidFill>
                  <a:srgbClr val="4F81BD"/>
                </a:solidFill>
                <a:prstDash val="solid"/>
              </a:ln>
              <a:solidFill>
                <a:srgbClr val="FFFFFF"/>
              </a:solidFill>
              <a:effectLst>
                <a:outerShdw blurRad="38100" dist="32000" dir="5400000" algn="tl">
                  <a:srgbClr val="000000">
                    <a:alpha val="30000"/>
                  </a:srgbClr>
                </a:outerShdw>
              </a:effectLst>
            </a:endParaRPr>
          </a:p>
        </p:txBody>
      </p:sp>
    </p:spTree>
    <p:extLst>
      <p:ext uri="{BB962C8B-B14F-4D97-AF65-F5344CB8AC3E}">
        <p14:creationId xmlns:p14="http://schemas.microsoft.com/office/powerpoint/2010/main" val="56566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style.rotation</p:attrName>
                                        </p:attrNameLst>
                                      </p:cBhvr>
                                      <p:tavLst>
                                        <p:tav tm="0">
                                          <p:val>
                                            <p:fltVal val="90"/>
                                          </p:val>
                                        </p:tav>
                                        <p:tav tm="100000">
                                          <p:val>
                                            <p:fltVal val="0"/>
                                          </p:val>
                                        </p:tav>
                                      </p:tavLst>
                                    </p:anim>
                                    <p:animEffect transition="in" filter="fade">
                                      <p:cBhvr>
                                        <p:cTn id="10" dur="10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33"/>
                                        </p:tgtEl>
                                        <p:attrNameLst>
                                          <p:attrName>style.visibility</p:attrName>
                                        </p:attrNameLst>
                                      </p:cBhvr>
                                      <p:to>
                                        <p:strVal val="visible"/>
                                      </p:to>
                                    </p:set>
                                    <p:anim calcmode="lin" valueType="num">
                                      <p:cBhvr>
                                        <p:cTn id="23" dur="1000" fill="hold"/>
                                        <p:tgtEl>
                                          <p:spTgt spid="1033"/>
                                        </p:tgtEl>
                                        <p:attrNameLst>
                                          <p:attrName>ppt_w</p:attrName>
                                        </p:attrNameLst>
                                      </p:cBhvr>
                                      <p:tavLst>
                                        <p:tav tm="0">
                                          <p:val>
                                            <p:fltVal val="0"/>
                                          </p:val>
                                        </p:tav>
                                        <p:tav tm="100000">
                                          <p:val>
                                            <p:strVal val="#ppt_w"/>
                                          </p:val>
                                        </p:tav>
                                      </p:tavLst>
                                    </p:anim>
                                    <p:anim calcmode="lin" valueType="num">
                                      <p:cBhvr>
                                        <p:cTn id="24" dur="1000" fill="hold"/>
                                        <p:tgtEl>
                                          <p:spTgt spid="1033"/>
                                        </p:tgtEl>
                                        <p:attrNameLst>
                                          <p:attrName>ppt_h</p:attrName>
                                        </p:attrNameLst>
                                      </p:cBhvr>
                                      <p:tavLst>
                                        <p:tav tm="0">
                                          <p:val>
                                            <p:fltVal val="0"/>
                                          </p:val>
                                        </p:tav>
                                        <p:tav tm="100000">
                                          <p:val>
                                            <p:strVal val="#ppt_h"/>
                                          </p:val>
                                        </p:tav>
                                      </p:tavLst>
                                    </p:anim>
                                    <p:anim calcmode="lin" valueType="num">
                                      <p:cBhvr>
                                        <p:cTn id="25" dur="1000" fill="hold"/>
                                        <p:tgtEl>
                                          <p:spTgt spid="1033"/>
                                        </p:tgtEl>
                                        <p:attrNameLst>
                                          <p:attrName>style.rotation</p:attrName>
                                        </p:attrNameLst>
                                      </p:cBhvr>
                                      <p:tavLst>
                                        <p:tav tm="0">
                                          <p:val>
                                            <p:fltVal val="90"/>
                                          </p:val>
                                        </p:tav>
                                        <p:tav tm="100000">
                                          <p:val>
                                            <p:fltVal val="0"/>
                                          </p:val>
                                        </p:tav>
                                      </p:tavLst>
                                    </p:anim>
                                    <p:animEffect transition="in" filter="fade">
                                      <p:cBhvr>
                                        <p:cTn id="26" dur="1000"/>
                                        <p:tgtEl>
                                          <p:spTgt spid="1033"/>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style.rotation</p:attrName>
                                        </p:attrNameLst>
                                      </p:cBhvr>
                                      <p:tavLst>
                                        <p:tav tm="0">
                                          <p:val>
                                            <p:fltVal val="90"/>
                                          </p:val>
                                        </p:tav>
                                        <p:tav tm="100000">
                                          <p:val>
                                            <p:fltVal val="0"/>
                                          </p:val>
                                        </p:tav>
                                      </p:tavLst>
                                    </p:anim>
                                    <p:animEffect transition="in" filter="fade">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031"/>
                                        </p:tgtEl>
                                        <p:attrNameLst>
                                          <p:attrName>style.visibility</p:attrName>
                                        </p:attrNameLst>
                                      </p:cBhvr>
                                      <p:to>
                                        <p:strVal val="visible"/>
                                      </p:to>
                                    </p:set>
                                    <p:anim calcmode="lin" valueType="num">
                                      <p:cBhvr>
                                        <p:cTn id="39" dur="1000" fill="hold"/>
                                        <p:tgtEl>
                                          <p:spTgt spid="1031"/>
                                        </p:tgtEl>
                                        <p:attrNameLst>
                                          <p:attrName>ppt_w</p:attrName>
                                        </p:attrNameLst>
                                      </p:cBhvr>
                                      <p:tavLst>
                                        <p:tav tm="0">
                                          <p:val>
                                            <p:fltVal val="0"/>
                                          </p:val>
                                        </p:tav>
                                        <p:tav tm="100000">
                                          <p:val>
                                            <p:strVal val="#ppt_w"/>
                                          </p:val>
                                        </p:tav>
                                      </p:tavLst>
                                    </p:anim>
                                    <p:anim calcmode="lin" valueType="num">
                                      <p:cBhvr>
                                        <p:cTn id="40" dur="1000" fill="hold"/>
                                        <p:tgtEl>
                                          <p:spTgt spid="1031"/>
                                        </p:tgtEl>
                                        <p:attrNameLst>
                                          <p:attrName>ppt_h</p:attrName>
                                        </p:attrNameLst>
                                      </p:cBhvr>
                                      <p:tavLst>
                                        <p:tav tm="0">
                                          <p:val>
                                            <p:fltVal val="0"/>
                                          </p:val>
                                        </p:tav>
                                        <p:tav tm="100000">
                                          <p:val>
                                            <p:strVal val="#ppt_h"/>
                                          </p:val>
                                        </p:tav>
                                      </p:tavLst>
                                    </p:anim>
                                    <p:anim calcmode="lin" valueType="num">
                                      <p:cBhvr>
                                        <p:cTn id="41" dur="1000" fill="hold"/>
                                        <p:tgtEl>
                                          <p:spTgt spid="1031"/>
                                        </p:tgtEl>
                                        <p:attrNameLst>
                                          <p:attrName>style.rotation</p:attrName>
                                        </p:attrNameLst>
                                      </p:cBhvr>
                                      <p:tavLst>
                                        <p:tav tm="0">
                                          <p:val>
                                            <p:fltVal val="90"/>
                                          </p:val>
                                        </p:tav>
                                        <p:tav tm="100000">
                                          <p:val>
                                            <p:fltVal val="0"/>
                                          </p:val>
                                        </p:tav>
                                      </p:tavLst>
                                    </p:anim>
                                    <p:animEffect transition="in" filter="fade">
                                      <p:cBhvr>
                                        <p:cTn id="42" dur="1000"/>
                                        <p:tgtEl>
                                          <p:spTgt spid="103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032"/>
                                        </p:tgtEl>
                                        <p:attrNameLst>
                                          <p:attrName>style.visibility</p:attrName>
                                        </p:attrNameLst>
                                      </p:cBhvr>
                                      <p:to>
                                        <p:strVal val="visible"/>
                                      </p:to>
                                    </p:set>
                                    <p:anim calcmode="lin" valueType="num">
                                      <p:cBhvr>
                                        <p:cTn id="47" dur="1000" fill="hold"/>
                                        <p:tgtEl>
                                          <p:spTgt spid="1032"/>
                                        </p:tgtEl>
                                        <p:attrNameLst>
                                          <p:attrName>ppt_w</p:attrName>
                                        </p:attrNameLst>
                                      </p:cBhvr>
                                      <p:tavLst>
                                        <p:tav tm="0">
                                          <p:val>
                                            <p:fltVal val="0"/>
                                          </p:val>
                                        </p:tav>
                                        <p:tav tm="100000">
                                          <p:val>
                                            <p:strVal val="#ppt_w"/>
                                          </p:val>
                                        </p:tav>
                                      </p:tavLst>
                                    </p:anim>
                                    <p:anim calcmode="lin" valueType="num">
                                      <p:cBhvr>
                                        <p:cTn id="48" dur="1000" fill="hold"/>
                                        <p:tgtEl>
                                          <p:spTgt spid="1032"/>
                                        </p:tgtEl>
                                        <p:attrNameLst>
                                          <p:attrName>ppt_h</p:attrName>
                                        </p:attrNameLst>
                                      </p:cBhvr>
                                      <p:tavLst>
                                        <p:tav tm="0">
                                          <p:val>
                                            <p:fltVal val="0"/>
                                          </p:val>
                                        </p:tav>
                                        <p:tav tm="100000">
                                          <p:val>
                                            <p:strVal val="#ppt_h"/>
                                          </p:val>
                                        </p:tav>
                                      </p:tavLst>
                                    </p:anim>
                                    <p:anim calcmode="lin" valueType="num">
                                      <p:cBhvr>
                                        <p:cTn id="49" dur="1000" fill="hold"/>
                                        <p:tgtEl>
                                          <p:spTgt spid="1032"/>
                                        </p:tgtEl>
                                        <p:attrNameLst>
                                          <p:attrName>style.rotation</p:attrName>
                                        </p:attrNameLst>
                                      </p:cBhvr>
                                      <p:tavLst>
                                        <p:tav tm="0">
                                          <p:val>
                                            <p:fltVal val="90"/>
                                          </p:val>
                                        </p:tav>
                                        <p:tav tm="100000">
                                          <p:val>
                                            <p:fltVal val="0"/>
                                          </p:val>
                                        </p:tav>
                                      </p:tavLst>
                                    </p:anim>
                                    <p:animEffect transition="in" filter="fade">
                                      <p:cBhvr>
                                        <p:cTn id="50" dur="1000"/>
                                        <p:tgtEl>
                                          <p:spTgt spid="103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1000" fill="hold"/>
                                        <p:tgtEl>
                                          <p:spTgt spid="2"/>
                                        </p:tgtEl>
                                        <p:attrNameLst>
                                          <p:attrName>ppt_w</p:attrName>
                                        </p:attrNameLst>
                                      </p:cBhvr>
                                      <p:tavLst>
                                        <p:tav tm="0">
                                          <p:val>
                                            <p:fltVal val="0"/>
                                          </p:val>
                                        </p:tav>
                                        <p:tav tm="100000">
                                          <p:val>
                                            <p:strVal val="#ppt_w"/>
                                          </p:val>
                                        </p:tav>
                                      </p:tavLst>
                                    </p:anim>
                                    <p:anim calcmode="lin" valueType="num">
                                      <p:cBhvr>
                                        <p:cTn id="56" dur="1000" fill="hold"/>
                                        <p:tgtEl>
                                          <p:spTgt spid="2"/>
                                        </p:tgtEl>
                                        <p:attrNameLst>
                                          <p:attrName>ppt_h</p:attrName>
                                        </p:attrNameLst>
                                      </p:cBhvr>
                                      <p:tavLst>
                                        <p:tav tm="0">
                                          <p:val>
                                            <p:fltVal val="0"/>
                                          </p:val>
                                        </p:tav>
                                        <p:tav tm="100000">
                                          <p:val>
                                            <p:strVal val="#ppt_h"/>
                                          </p:val>
                                        </p:tav>
                                      </p:tavLst>
                                    </p:anim>
                                    <p:anim calcmode="lin" valueType="num">
                                      <p:cBhvr>
                                        <p:cTn id="57" dur="1000" fill="hold"/>
                                        <p:tgtEl>
                                          <p:spTgt spid="2"/>
                                        </p:tgtEl>
                                        <p:attrNameLst>
                                          <p:attrName>style.rotation</p:attrName>
                                        </p:attrNameLst>
                                      </p:cBhvr>
                                      <p:tavLst>
                                        <p:tav tm="0">
                                          <p:val>
                                            <p:fltVal val="90"/>
                                          </p:val>
                                        </p:tav>
                                        <p:tav tm="100000">
                                          <p:val>
                                            <p:fltVal val="0"/>
                                          </p:val>
                                        </p:tav>
                                      </p:tavLst>
                                    </p:anim>
                                    <p:animEffect transition="in" filter="fade">
                                      <p:cBhvr>
                                        <p:cTn id="58" dur="1000"/>
                                        <p:tgtEl>
                                          <p:spTgt spid="2"/>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1000" fill="hold"/>
                                        <p:tgtEl>
                                          <p:spTgt spid="3"/>
                                        </p:tgtEl>
                                        <p:attrNameLst>
                                          <p:attrName>ppt_w</p:attrName>
                                        </p:attrNameLst>
                                      </p:cBhvr>
                                      <p:tavLst>
                                        <p:tav tm="0">
                                          <p:val>
                                            <p:fltVal val="0"/>
                                          </p:val>
                                        </p:tav>
                                        <p:tav tm="100000">
                                          <p:val>
                                            <p:strVal val="#ppt_w"/>
                                          </p:val>
                                        </p:tav>
                                      </p:tavLst>
                                    </p:anim>
                                    <p:anim calcmode="lin" valueType="num">
                                      <p:cBhvr>
                                        <p:cTn id="64" dur="1000" fill="hold"/>
                                        <p:tgtEl>
                                          <p:spTgt spid="3"/>
                                        </p:tgtEl>
                                        <p:attrNameLst>
                                          <p:attrName>ppt_h</p:attrName>
                                        </p:attrNameLst>
                                      </p:cBhvr>
                                      <p:tavLst>
                                        <p:tav tm="0">
                                          <p:val>
                                            <p:fltVal val="0"/>
                                          </p:val>
                                        </p:tav>
                                        <p:tav tm="100000">
                                          <p:val>
                                            <p:strVal val="#ppt_h"/>
                                          </p:val>
                                        </p:tav>
                                      </p:tavLst>
                                    </p:anim>
                                    <p:anim calcmode="lin" valueType="num">
                                      <p:cBhvr>
                                        <p:cTn id="65" dur="1000" fill="hold"/>
                                        <p:tgtEl>
                                          <p:spTgt spid="3"/>
                                        </p:tgtEl>
                                        <p:attrNameLst>
                                          <p:attrName>style.rotation</p:attrName>
                                        </p:attrNameLst>
                                      </p:cBhvr>
                                      <p:tavLst>
                                        <p:tav tm="0">
                                          <p:val>
                                            <p:fltVal val="90"/>
                                          </p:val>
                                        </p:tav>
                                        <p:tav tm="100000">
                                          <p:val>
                                            <p:fltVal val="0"/>
                                          </p:val>
                                        </p:tav>
                                      </p:tavLst>
                                    </p:anim>
                                    <p:animEffect transition="in" filter="fade">
                                      <p:cBhvr>
                                        <p:cTn id="66" dur="1000"/>
                                        <p:tgtEl>
                                          <p:spTgt spid="3"/>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30093"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71" fill="remove" display="0">
                  <p:stCondLst>
                    <p:cond delay="indefinite"/>
                  </p:stCondLst>
                  <p:endCondLst>
                    <p:cond evt="onNext" delay="0">
                      <p:tgtEl>
                        <p:sldTgt/>
                      </p:tgtEl>
                    </p:cond>
                    <p:cond evt="onPrev" delay="0">
                      <p:tgtEl>
                        <p:sldTgt/>
                      </p:tgtEl>
                    </p:cond>
                  </p:endCondLst>
                </p:cTn>
                <p:tgtEl>
                  <p:spTgt spid="17"/>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TC101859868[[fn=Thermal]]</Template>
  <TotalTime>1471</TotalTime>
  <Words>764</Words>
  <Application>Microsoft Office PowerPoint</Application>
  <PresentationFormat>On-screen Show (4:3)</PresentationFormat>
  <Paragraphs>174</Paragraphs>
  <Slides>37</Slides>
  <Notes>29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Tahoma</vt:lpstr>
      <vt:lpstr>Wingdings</vt:lpstr>
      <vt:lpstr>Thermal</vt:lpstr>
      <vt:lpstr>PowerPoint Presentation</vt:lpstr>
      <vt:lpstr>5 Goals For Today …</vt:lpstr>
      <vt:lpstr>The Research...</vt:lpstr>
      <vt:lpstr>Intrinsic Interest</vt:lpstr>
      <vt:lpstr>What is Generalization?</vt:lpstr>
      <vt:lpstr>Types of Generalization</vt:lpstr>
      <vt:lpstr>Just Click It: Digital Resources </vt:lpstr>
      <vt:lpstr>Demo…… </vt:lpstr>
      <vt:lpstr>PowerPoint Presentation</vt:lpstr>
      <vt:lpstr>Generalizing concepts: </vt:lpstr>
      <vt:lpstr>Generalizing concepts: </vt:lpstr>
      <vt:lpstr>Generalizing between tasks  </vt:lpstr>
      <vt:lpstr>Generalizing Tasks: </vt:lpstr>
      <vt:lpstr>How can I show you? Let me count the ways:</vt:lpstr>
      <vt:lpstr>Diversify: </vt:lpstr>
      <vt:lpstr>Generalizing Between People </vt:lpstr>
      <vt:lpstr>There is no I in TEAM! Promote generalization as a team! </vt:lpstr>
      <vt:lpstr>How? </vt:lpstr>
      <vt:lpstr> Generalizing Between Environments </vt:lpstr>
      <vt:lpstr> Generalizing Between Environments </vt:lpstr>
      <vt:lpstr> Generalizing Between Environments </vt:lpstr>
      <vt:lpstr> Generalizing Between Environments </vt:lpstr>
      <vt:lpstr>Bringing it all together:</vt:lpstr>
      <vt:lpstr>Scaffold… (High Interest!)</vt:lpstr>
      <vt:lpstr>Generalize pictures…</vt:lpstr>
      <vt:lpstr>Generalize tasks…</vt:lpstr>
      <vt:lpstr>Generalize into Natural Environment..</vt:lpstr>
      <vt:lpstr>Generalize on the go!</vt:lpstr>
      <vt:lpstr>Research…</vt:lpstr>
      <vt:lpstr>Attributes…</vt:lpstr>
      <vt:lpstr>PowerPoint Presentation</vt:lpstr>
      <vt:lpstr>PowerPoint Presentation</vt:lpstr>
      <vt:lpstr>PowerPoint Presentation</vt:lpstr>
      <vt:lpstr>PowerPoint Presentation</vt:lpstr>
      <vt:lpstr>Remember……  “That ah ha moment when it clicks and sticks!”  </vt:lpstr>
      <vt:lpstr>Questions?</vt:lpstr>
      <vt:lpstr>Resources?</vt:lpstr>
    </vt:vector>
  </TitlesOfParts>
  <Company>Bellefaire JCB</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staffordl</dc:creator>
  <cp:lastModifiedBy>Katharina Boser</cp:lastModifiedBy>
  <cp:revision>151</cp:revision>
  <dcterms:created xsi:type="dcterms:W3CDTF">2008-12-05T19:59:31Z</dcterms:created>
  <dcterms:modified xsi:type="dcterms:W3CDTF">2016-05-06T17:12:35Z</dcterms:modified>
</cp:coreProperties>
</file>